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1" r:id="rId2"/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6" r:id="rId15"/>
    <p:sldId id="465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1987" autoAdjust="0"/>
  </p:normalViewPr>
  <p:slideViewPr>
    <p:cSldViewPr>
      <p:cViewPr>
        <p:scale>
          <a:sx n="72" d="100"/>
          <a:sy n="72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FBCED9D6-6A09-4468-B151-AF3907FE4FE2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AFC883CB-AC49-46B7-95D8-FF0F2C97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70E6C752-FCE1-4E7B-BA70-250D9AB6CEB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2" tIns="46406" rIns="92812" bIns="464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812" tIns="46406" rIns="92812" bIns="464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4BA11315-D14A-4610-B844-A79B4045C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58"/>
            <a:r>
              <a:rPr lang="en-US" dirty="0" smtClean="0"/>
              <a:t>orcnty24_OR83M.vct</a:t>
            </a:r>
          </a:p>
          <a:p>
            <a:pPr defTabSz="924458"/>
            <a:r>
              <a:rPr lang="en-US" dirty="0" smtClean="0"/>
              <a:t>ghcn_or_tmax_b_02082012_OR83M</a:t>
            </a:r>
          </a:p>
          <a:p>
            <a:pPr defTabSz="924458"/>
            <a:endParaRPr lang="en-US" dirty="0" smtClean="0"/>
          </a:p>
          <a:p>
            <a:pPr defTabSz="924458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D4D7-5758-4567-B74D-60C338BFE2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land cover layer 10 was used to select areas related to the ocean. This was done through a sequence of GIS Operation (</a:t>
            </a:r>
            <a:r>
              <a:rPr lang="en-US" baseline="0" dirty="0" err="1" smtClean="0"/>
              <a:t>reclass</a:t>
            </a:r>
            <a:r>
              <a:rPr lang="en-US" baseline="0" dirty="0" smtClean="0"/>
              <a:t>, group and distance): </a:t>
            </a:r>
            <a:r>
              <a:rPr lang="en-US" dirty="0" smtClean="0"/>
              <a:t>W_Layer10_ClippedTo_OR83M_GROUPSEA.rst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D4D7-5758-4567-B74D-60C338BFE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34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land cover layer 10 was used to select areas related to the ocean. This was done through a sequence of GIS Operation (</a:t>
            </a:r>
            <a:r>
              <a:rPr lang="en-US" baseline="0" dirty="0" err="1" smtClean="0"/>
              <a:t>reclass</a:t>
            </a:r>
            <a:r>
              <a:rPr lang="en-US" baseline="0" dirty="0" smtClean="0"/>
              <a:t>, group and distance).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D4D7-5758-4567-B74D-60C338BFE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34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land cover layer 10 was used to select areas related to the ocean. This was done through a sequence of GIS Operation (</a:t>
            </a:r>
            <a:r>
              <a:rPr lang="en-US" baseline="0" dirty="0" err="1" smtClean="0"/>
              <a:t>reclass</a:t>
            </a:r>
            <a:r>
              <a:rPr lang="en-US" baseline="0" dirty="0" smtClean="0"/>
              <a:t>, group and distance).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D4D7-5758-4567-B74D-60C338BFE2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34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1817-8831-48B3-A191-F6C47AC58F11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EBA9-71FD-4A54-B0D8-EC8E3A67797B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61BC-88F4-4369-BA53-C1560DE83EE4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C1A2-E65B-4074-9412-49FD019C1D41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0C99-A076-488B-A347-0687F0D5E5A7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2ED0-1F13-42E2-A393-59F2EDE911C7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2EB-F1DB-4718-A504-C8E1B6F23DC0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8EDA-F81C-49AA-93D2-6E7ABDE49CFC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University of Maryland, Department of Geography, June 28, 2011, Research Talk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8F33-77E7-442F-9C28-CE1632BAA043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405F-42F8-48D4-B7B0-FF31BCA7E16D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C90-401F-4145-AA57-0BA34FE572F8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1370-83CB-464E-9623-B20277F1B1A3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Maryland, Department of Geography, June 28, 2011, Research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4C620-4899-4D93-93ED-42C69F4D0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050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ENVIRONMENTAL LAYERS MEETING</a:t>
            </a:r>
          </a:p>
          <a:p>
            <a:pPr algn="ctr"/>
            <a:r>
              <a:rPr lang="en-US" sz="2400" b="1" dirty="0" smtClean="0"/>
              <a:t>IPLANT TUCSON</a:t>
            </a:r>
          </a:p>
          <a:p>
            <a:pPr algn="ctr"/>
            <a:r>
              <a:rPr lang="en-US" sz="2400" b="1" dirty="0" smtClean="0"/>
              <a:t>2012-02-17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Roundup</a:t>
            </a:r>
          </a:p>
          <a:p>
            <a:pPr algn="ctr"/>
            <a:r>
              <a:rPr lang="en-US" sz="2400" b="1" dirty="0" smtClean="0"/>
              <a:t>Benoit Parmentier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16000" r="63750" b="69000"/>
          <a:stretch>
            <a:fillRect/>
          </a:stretch>
        </p:blipFill>
        <p:spPr bwMode="auto">
          <a:xfrm>
            <a:off x="2590800" y="52578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92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722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1: LINEAR REGRESSION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  <a:cs typeface="Arial" pitchFamily="34" charset="0"/>
              </a:rPr>
              <a:t>&gt;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t="48808" r="57500" b="10000"/>
          <a:stretch>
            <a:fillRect/>
          </a:stretch>
        </p:blipFill>
        <p:spPr bwMode="auto">
          <a:xfrm>
            <a:off x="228600" y="1447800"/>
            <a:ext cx="6477000" cy="392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52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2) </a:t>
            </a:r>
            <a:r>
              <a:rPr lang="en-US" sz="2400" dirty="0"/>
              <a:t> </a:t>
            </a:r>
            <a:r>
              <a:rPr lang="en-US" sz="2400" dirty="0" err="1" smtClean="0"/>
              <a:t>Processing&amp;Analysis</a:t>
            </a:r>
            <a:endParaRPr lang="en-US" sz="2400" dirty="0" smtClean="0"/>
          </a:p>
          <a:p>
            <a:r>
              <a:rPr lang="en-US" sz="2400" dirty="0" smtClean="0"/>
              <a:t>ANUSPLIN LIKE MODEL: </a:t>
            </a:r>
          </a:p>
        </p:txBody>
      </p:sp>
    </p:spTree>
    <p:extLst>
      <p:ext uri="{BB962C8B-B14F-4D97-AF65-F5344CB8AC3E}">
        <p14:creationId xmlns:p14="http://schemas.microsoft.com/office/powerpoint/2010/main" xmlns="" val="41321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2) </a:t>
            </a:r>
            <a:r>
              <a:rPr lang="en-US" sz="2400" b="1" dirty="0"/>
              <a:t> </a:t>
            </a:r>
            <a:r>
              <a:rPr lang="en-US" sz="2400" b="1" dirty="0" err="1" smtClean="0"/>
              <a:t>Processing&amp;Analysis</a:t>
            </a:r>
            <a:r>
              <a:rPr lang="en-US" sz="2400" b="1" dirty="0" smtClean="0"/>
              <a:t> -ANUSPLIN LIKE MODEL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722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1: GAM REGRESSION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  <a:cs typeface="Arial" pitchFamily="34" charset="0"/>
              </a:rPr>
              <a:t>&gt;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t="44000" r="54375" b="10000"/>
          <a:stretch>
            <a:fillRect/>
          </a:stretch>
        </p:blipFill>
        <p:spPr bwMode="auto">
          <a:xfrm>
            <a:off x="228600" y="1371600"/>
            <a:ext cx="640908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21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2) </a:t>
            </a:r>
            <a:r>
              <a:rPr lang="en-US" sz="2400" b="1" dirty="0"/>
              <a:t> </a:t>
            </a:r>
            <a:r>
              <a:rPr lang="en-US" sz="2400" b="1" dirty="0" err="1" smtClean="0"/>
              <a:t>Processing&amp;Analysis</a:t>
            </a:r>
            <a:r>
              <a:rPr lang="en-US" sz="2400" b="1" dirty="0" smtClean="0"/>
              <a:t>-PRISM LIKE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722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2: LINEAR REGRESSION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t="43000" r="47500" b="11000"/>
          <a:stretch>
            <a:fillRect/>
          </a:stretch>
        </p:blipFill>
        <p:spPr bwMode="auto">
          <a:xfrm>
            <a:off x="228599" y="1524000"/>
            <a:ext cx="737483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19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722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2: GAM REGRESSION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frame excerpt or table from QGIS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t="41000" r="50625" b="10000"/>
          <a:stretch>
            <a:fillRect/>
          </a:stretch>
        </p:blipFill>
        <p:spPr bwMode="auto">
          <a:xfrm>
            <a:off x="228599" y="1371600"/>
            <a:ext cx="687977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52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2) </a:t>
            </a:r>
            <a:r>
              <a:rPr lang="en-US" sz="2400" b="1" dirty="0"/>
              <a:t> </a:t>
            </a:r>
            <a:r>
              <a:rPr lang="en-US" sz="2400" b="1" dirty="0" err="1" smtClean="0"/>
              <a:t>Processing&amp;Analysis</a:t>
            </a:r>
            <a:r>
              <a:rPr lang="en-US" sz="2400" b="1" dirty="0" smtClean="0"/>
              <a:t>-PRISM LIKE MODEL</a:t>
            </a:r>
          </a:p>
        </p:txBody>
      </p:sp>
    </p:spTree>
    <p:extLst>
      <p:ext uri="{BB962C8B-B14F-4D97-AF65-F5344CB8AC3E}">
        <p14:creationId xmlns:p14="http://schemas.microsoft.com/office/powerpoint/2010/main" xmlns="" val="19419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722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COMPARISON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52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2) </a:t>
            </a:r>
            <a:r>
              <a:rPr lang="en-US" sz="2400" b="1" dirty="0"/>
              <a:t> </a:t>
            </a:r>
            <a:r>
              <a:rPr lang="en-US" sz="2400" b="1" dirty="0" err="1" smtClean="0"/>
              <a:t>Processing&amp;Analysis</a:t>
            </a:r>
            <a:r>
              <a:rPr lang="en-US" sz="2400" b="1" dirty="0" smtClean="0"/>
              <a:t>- BASIC MODEL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488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RMSE validation is done on 30% of the original dataset.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701" y="609600"/>
            <a:ext cx="44422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4422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0" y="4724400"/>
          <a:ext cx="4648200" cy="1605153"/>
        </p:xfrm>
        <a:graphic>
          <a:graphicData uri="http://schemas.openxmlformats.org/drawingml/2006/table">
            <a:tbl>
              <a:tblPr/>
              <a:tblGrid>
                <a:gridCol w="929640"/>
                <a:gridCol w="929640"/>
                <a:gridCol w="929640"/>
                <a:gridCol w="929640"/>
                <a:gridCol w="929640"/>
              </a:tblGrid>
              <a:tr h="172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RMSE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yplA1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41.8162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1278.903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ypgA1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29.78011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16.17569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1169.236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yplP1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42.93981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1280.067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ypgP1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27.61978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20.40442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1163.259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66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ANUSPLIN: </a:t>
            </a:r>
            <a:r>
              <a:rPr lang="en-US" dirty="0" err="1" smtClean="0"/>
              <a:t>T</a:t>
            </a:r>
            <a:r>
              <a:rPr lang="en-US" sz="2000" dirty="0" err="1" smtClean="0"/>
              <a:t>max</a:t>
            </a:r>
            <a:r>
              <a:rPr lang="en-US" dirty="0" smtClean="0"/>
              <a:t>=f(</a:t>
            </a:r>
            <a:r>
              <a:rPr lang="en-US" dirty="0" err="1" smtClean="0"/>
              <a:t>lat,lon,elev</a:t>
            </a:r>
            <a:r>
              <a:rPr lang="en-US" dirty="0" smtClean="0"/>
              <a:t>)+</a:t>
            </a:r>
            <a:r>
              <a:rPr lang="en-US" dirty="0" smtClean="0">
                <a:latin typeface="Symbol" pitchFamily="18" charset="2"/>
              </a:rPr>
              <a:t>e</a:t>
            </a:r>
          </a:p>
          <a:p>
            <a:r>
              <a:rPr lang="en-US" dirty="0" smtClean="0"/>
              <a:t>PRISM: </a:t>
            </a:r>
            <a:r>
              <a:rPr lang="en-US" dirty="0" err="1" smtClean="0"/>
              <a:t>T</a:t>
            </a:r>
            <a:r>
              <a:rPr lang="en-US" sz="2000" dirty="0" err="1" smtClean="0"/>
              <a:t>max</a:t>
            </a:r>
            <a:r>
              <a:rPr lang="en-US" dirty="0" smtClean="0"/>
              <a:t>=f(</a:t>
            </a:r>
            <a:r>
              <a:rPr lang="en-US" dirty="0" err="1" smtClean="0"/>
              <a:t>lat,lon,elev,inversion,marinedistance</a:t>
            </a:r>
            <a:r>
              <a:rPr lang="en-US" dirty="0" smtClean="0"/>
              <a:t>, aspect)+</a:t>
            </a:r>
            <a:r>
              <a:rPr lang="en-US" dirty="0" smtClean="0">
                <a:latin typeface="Symbol" pitchFamily="18" charset="2"/>
              </a:rPr>
              <a:t>e</a:t>
            </a:r>
          </a:p>
          <a:p>
            <a:r>
              <a:rPr lang="en-US" dirty="0" smtClean="0"/>
              <a:t>Us: </a:t>
            </a:r>
            <a:r>
              <a:rPr lang="en-US" dirty="0" err="1" smtClean="0"/>
              <a:t>T</a:t>
            </a:r>
            <a:r>
              <a:rPr lang="en-US" sz="2000" dirty="0" err="1" smtClean="0"/>
              <a:t>max</a:t>
            </a:r>
            <a:r>
              <a:rPr lang="en-US" dirty="0" smtClean="0"/>
              <a:t>=f(</a:t>
            </a:r>
            <a:r>
              <a:rPr lang="en-US" dirty="0" err="1" smtClean="0"/>
              <a:t>lat,lon,elev,marinedistance</a:t>
            </a:r>
            <a:r>
              <a:rPr lang="en-US" dirty="0"/>
              <a:t>, </a:t>
            </a:r>
            <a:r>
              <a:rPr lang="en-US" dirty="0" smtClean="0"/>
              <a:t>aspect, LST*Tree Height*land cover, cloud)+</a:t>
            </a:r>
            <a:r>
              <a:rPr lang="en-US" dirty="0" smtClean="0">
                <a:latin typeface="Symbol" pitchFamily="18" charset="2"/>
              </a:rPr>
              <a:t>e</a:t>
            </a:r>
          </a:p>
          <a:p>
            <a:r>
              <a:rPr lang="en-US" dirty="0"/>
              <a:t>Us: </a:t>
            </a:r>
            <a:r>
              <a:rPr lang="en-US" dirty="0" err="1" smtClean="0"/>
              <a:t>Precip</a:t>
            </a:r>
            <a:r>
              <a:rPr lang="en-US" dirty="0" smtClean="0"/>
              <a:t>=f(</a:t>
            </a:r>
            <a:r>
              <a:rPr lang="en-US" dirty="0" err="1" smtClean="0"/>
              <a:t>lat,lon,elev,marinedistance</a:t>
            </a:r>
            <a:r>
              <a:rPr lang="en-US" dirty="0"/>
              <a:t>, aspect, </a:t>
            </a:r>
            <a:r>
              <a:rPr lang="en-US" dirty="0" err="1" smtClean="0"/>
              <a:t>TRMM,Soil</a:t>
            </a:r>
            <a:r>
              <a:rPr lang="en-US" dirty="0" smtClean="0"/>
              <a:t> Moisture SMOS, Cloud – prevailing wind*distance from ocean*</a:t>
            </a:r>
            <a:r>
              <a:rPr lang="en-US" dirty="0" err="1" smtClean="0"/>
              <a:t>rainshadow</a:t>
            </a:r>
            <a:r>
              <a:rPr lang="en-US" dirty="0" smtClean="0"/>
              <a:t>)+</a:t>
            </a:r>
            <a:r>
              <a:rPr lang="en-US" dirty="0">
                <a:latin typeface="Symbol" pitchFamily="18" charset="2"/>
              </a:rPr>
              <a:t>e</a:t>
            </a:r>
          </a:p>
          <a:p>
            <a:r>
              <a:rPr lang="en-US" dirty="0" err="1" smtClean="0"/>
              <a:t>Tmax</a:t>
            </a:r>
            <a:r>
              <a:rPr lang="en-US" dirty="0" smtClean="0"/>
              <a:t>, </a:t>
            </a:r>
            <a:r>
              <a:rPr lang="en-US" dirty="0" err="1" smtClean="0"/>
              <a:t>Tmin</a:t>
            </a:r>
            <a:r>
              <a:rPr lang="en-US" dirty="0" smtClean="0"/>
              <a:t>, </a:t>
            </a:r>
            <a:r>
              <a:rPr lang="en-US" dirty="0" err="1" smtClean="0"/>
              <a:t>Precip</a:t>
            </a:r>
            <a:r>
              <a:rPr lang="en-US" dirty="0" smtClean="0"/>
              <a:t>, (Snow depth?)</a:t>
            </a:r>
          </a:p>
          <a:p>
            <a:endParaRPr lang="en-US" dirty="0"/>
          </a:p>
          <a:p>
            <a:r>
              <a:rPr lang="en-US" dirty="0" smtClean="0"/>
              <a:t>Fit f using:</a:t>
            </a:r>
          </a:p>
          <a:p>
            <a:pPr lvl="1"/>
            <a:r>
              <a:rPr lang="en-US" dirty="0" smtClean="0"/>
              <a:t>GAM with thin-plate spline</a:t>
            </a:r>
          </a:p>
          <a:p>
            <a:pPr lvl="1"/>
            <a:r>
              <a:rPr lang="en-US" dirty="0" smtClean="0"/>
              <a:t>GWR</a:t>
            </a:r>
          </a:p>
          <a:p>
            <a:pPr lvl="1"/>
            <a:r>
              <a:rPr lang="en-US" dirty="0" smtClean="0"/>
              <a:t>Thin-plate spline</a:t>
            </a:r>
          </a:p>
          <a:p>
            <a:pPr lvl="1"/>
            <a:r>
              <a:rPr lang="en-US" dirty="0" smtClean="0"/>
              <a:t>Co-</a:t>
            </a:r>
            <a:r>
              <a:rPr lang="en-US" dirty="0" err="1" smtClean="0"/>
              <a:t>Kriging</a:t>
            </a:r>
            <a:endParaRPr lang="en-US" dirty="0" smtClean="0"/>
          </a:p>
          <a:p>
            <a:pPr lvl="1"/>
            <a:r>
              <a:rPr lang="en-US" dirty="0" smtClean="0"/>
              <a:t>OLS</a:t>
            </a:r>
          </a:p>
          <a:p>
            <a:pPr lvl="1"/>
            <a:r>
              <a:rPr lang="en-US" dirty="0" smtClean="0"/>
              <a:t>Neural net</a:t>
            </a:r>
          </a:p>
          <a:p>
            <a:r>
              <a:rPr lang="en-US" dirty="0" smtClean="0"/>
              <a:t>Validate w/ &amp; w/o  satellite data</a:t>
            </a:r>
            <a:endParaRPr lang="en-US" dirty="0"/>
          </a:p>
          <a:p>
            <a:endParaRPr lang="en-US" dirty="0" smtClean="0">
              <a:latin typeface="Symbol" pitchFamily="18" charset="2"/>
            </a:endParaRPr>
          </a:p>
          <a:p>
            <a:endParaRPr lang="en-US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6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 have been doing so far:</a:t>
            </a:r>
          </a:p>
          <a:p>
            <a:endParaRPr lang="en-US" sz="2400" b="1" dirty="0" smtClean="0"/>
          </a:p>
          <a:p>
            <a:pPr marL="457200" indent="-457200">
              <a:buAutoNum type="arabicParenR"/>
            </a:pPr>
            <a:r>
              <a:rPr lang="en-US" sz="2400" b="1" dirty="0" smtClean="0"/>
              <a:t>Background work</a:t>
            </a:r>
          </a:p>
          <a:p>
            <a:pPr marL="457200" indent="-457200"/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Reading about the project and IPLANT.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Catching up on the processing done.</a:t>
            </a: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Reading about GAM and Thin Plate Spline: Wood, </a:t>
            </a:r>
            <a:r>
              <a:rPr lang="en-US" sz="2400" b="1" dirty="0" err="1" smtClean="0"/>
              <a:t>Hijman</a:t>
            </a:r>
            <a:r>
              <a:rPr lang="en-US" sz="2400" b="1" dirty="0" smtClean="0"/>
              <a:t>, Daly, etc.</a:t>
            </a:r>
          </a:p>
          <a:p>
            <a:endParaRPr lang="en-US" sz="2400" b="1" dirty="0" smtClean="0"/>
          </a:p>
          <a:p>
            <a:pPr marL="457200" indent="-457200">
              <a:buAutoNum type="arabicParenR" startAt="2"/>
            </a:pPr>
            <a:r>
              <a:rPr lang="en-US" sz="2400" b="1" dirty="0" err="1" smtClean="0"/>
              <a:t>Processing&amp;Analysis</a:t>
            </a:r>
            <a:endParaRPr lang="en-US" sz="2400" b="1" dirty="0" smtClean="0"/>
          </a:p>
          <a:p>
            <a:pPr marL="457200" indent="-457200"/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Preparing the GIS variables for the regression.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Preprocessing the station data for the Oregon case study.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Writing up a script to produce some “pilot” results.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816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38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ghcn</a:t>
            </a:r>
            <a:r>
              <a:rPr lang="en-US" dirty="0" smtClean="0"/>
              <a:t> daily 2010 data was downloaded from NCDC and the records relevant to</a:t>
            </a:r>
          </a:p>
          <a:p>
            <a:r>
              <a:rPr lang="en-US" dirty="0" smtClean="0"/>
              <a:t>Oregon and TMAX were selected.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488668"/>
            <a:ext cx="4495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ftp://ftp.ncdc.noaa.gov/pub/data/ghcn/daily/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9000" b="13000"/>
          <a:stretch>
            <a:fillRect/>
          </a:stretch>
        </p:blipFill>
        <p:spPr bwMode="auto">
          <a:xfrm>
            <a:off x="228600" y="1600200"/>
            <a:ext cx="8610600" cy="419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76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2) </a:t>
            </a:r>
            <a:r>
              <a:rPr lang="en-US" sz="2400" b="1" dirty="0"/>
              <a:t> </a:t>
            </a:r>
            <a:r>
              <a:rPr lang="en-US" sz="2400" b="1" dirty="0" err="1" smtClean="0"/>
              <a:t>Processing&amp;Analysis</a:t>
            </a:r>
            <a:endParaRPr lang="en-US" sz="2400" b="1" dirty="0" smtClean="0"/>
          </a:p>
          <a:p>
            <a:r>
              <a:rPr lang="en-US" sz="2400" b="1" dirty="0" smtClean="0"/>
              <a:t>-&gt;Preprocessing the station data for the Oregon case</a:t>
            </a:r>
          </a:p>
        </p:txBody>
      </p:sp>
    </p:spTree>
    <p:extLst>
      <p:ext uri="{BB962C8B-B14F-4D97-AF65-F5344CB8AC3E}">
        <p14:creationId xmlns:p14="http://schemas.microsoft.com/office/powerpoint/2010/main" xmlns="" val="14953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" y="685800"/>
            <a:ext cx="8991600" cy="43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486399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SRTM DATA CLIPPED IN MODIS SINUSOIDAL PROJECTION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28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SRTM DATA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5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6241"/>
            <a:ext cx="8458200" cy="566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46110" y="6488668"/>
            <a:ext cx="329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srtm_1km_ClippedTo_OR83M.rst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28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SRTM DATA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SRTM data projected in Lambert Conformal.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89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200464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201114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3352800" y="1078468"/>
            <a:ext cx="1524000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reclass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03125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amond 8"/>
          <p:cNvSpPr/>
          <p:nvPr/>
        </p:nvSpPr>
        <p:spPr>
          <a:xfrm>
            <a:off x="609600" y="3200400"/>
            <a:ext cx="1524000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group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6096000" y="3200400"/>
            <a:ext cx="1524000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reclass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70" y="5029200"/>
            <a:ext cx="201114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215996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iamond 13"/>
          <p:cNvSpPr/>
          <p:nvPr/>
        </p:nvSpPr>
        <p:spPr>
          <a:xfrm>
            <a:off x="3789680" y="5334000"/>
            <a:ext cx="1696720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Distance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76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PRODUCTION OF DISTANCE TO OCEAN LAYER</a:t>
            </a:r>
            <a:endParaRPr lang="en-US" sz="2400" b="1" dirty="0"/>
          </a:p>
        </p:txBody>
      </p:sp>
      <p:cxnSp>
        <p:nvCxnSpPr>
          <p:cNvPr id="16" name="Straight Arrow Connector 15"/>
          <p:cNvCxnSpPr>
            <a:stCxn id="6147" idx="3"/>
            <a:endCxn id="4" idx="1"/>
          </p:cNvCxnSpPr>
          <p:nvPr/>
        </p:nvCxnSpPr>
        <p:spPr>
          <a:xfrm>
            <a:off x="2309448" y="1447800"/>
            <a:ext cx="1043352" cy="11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6148" idx="1"/>
          </p:cNvCxnSpPr>
          <p:nvPr/>
        </p:nvCxnSpPr>
        <p:spPr>
          <a:xfrm flipV="1">
            <a:off x="4876800" y="1447800"/>
            <a:ext cx="533400" cy="11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6149" idx="1"/>
          </p:cNvCxnSpPr>
          <p:nvPr/>
        </p:nvCxnSpPr>
        <p:spPr>
          <a:xfrm>
            <a:off x="2133600" y="3581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stCxn id="6148" idx="3"/>
            <a:endCxn id="9" idx="1"/>
          </p:cNvCxnSpPr>
          <p:nvPr/>
        </p:nvCxnSpPr>
        <p:spPr>
          <a:xfrm flipH="1">
            <a:off x="609600" y="1447800"/>
            <a:ext cx="6811744" cy="2133600"/>
          </a:xfrm>
          <a:prstGeom prst="bentConnector5">
            <a:avLst>
              <a:gd name="adj1" fmla="val -3356"/>
              <a:gd name="adj2" fmla="val 57143"/>
              <a:gd name="adj3" fmla="val 10335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6149" idx="1"/>
          </p:cNvCxnSpPr>
          <p:nvPr/>
        </p:nvCxnSpPr>
        <p:spPr>
          <a:xfrm>
            <a:off x="2133600" y="3581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149" idx="3"/>
            <a:endCxn id="10" idx="1"/>
          </p:cNvCxnSpPr>
          <p:nvPr/>
        </p:nvCxnSpPr>
        <p:spPr>
          <a:xfrm>
            <a:off x="5155455" y="3581400"/>
            <a:ext cx="940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/>
          <p:nvPr/>
        </p:nvCxnSpPr>
        <p:spPr>
          <a:xfrm flipH="1">
            <a:off x="762000" y="3581400"/>
            <a:ext cx="6811744" cy="2133600"/>
          </a:xfrm>
          <a:prstGeom prst="bentConnector5">
            <a:avLst>
              <a:gd name="adj1" fmla="val -3356"/>
              <a:gd name="adj2" fmla="val 43478"/>
              <a:gd name="adj3" fmla="val 10335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150" idx="3"/>
            <a:endCxn id="14" idx="1"/>
          </p:cNvCxnSpPr>
          <p:nvPr/>
        </p:nvCxnSpPr>
        <p:spPr>
          <a:xfrm>
            <a:off x="2725014" y="5715000"/>
            <a:ext cx="10646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88534" y="5715000"/>
            <a:ext cx="10646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213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 Cover Layer 10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to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4068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PRODUCTION OF THE VARIABLE ASPECT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64752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62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PRODUCTION OF DISTANCE TO OCEAN LAYER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85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were 14 relevant layers used for the regression: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" y="1219200"/>
            <a:ext cx="6659880" cy="411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ELEVATION: W_SRTM_1KM_CLIPPEDTO_OR83M.rst</a:t>
            </a:r>
            <a:endParaRPr lang="en-US" dirty="0"/>
          </a:p>
          <a:p>
            <a:r>
              <a:rPr lang="en-US" dirty="0" smtClean="0"/>
              <a:t>ASPECT      : W_SRTM_1KM_CLIPPEDTO_OR83M_ASPECT.rst</a:t>
            </a:r>
            <a:endParaRPr lang="en-US" dirty="0"/>
          </a:p>
          <a:p>
            <a:r>
              <a:rPr lang="en-US" dirty="0" smtClean="0"/>
              <a:t>LC1             : W_Layer1_ClippedTo_OR83M.rst</a:t>
            </a:r>
            <a:endParaRPr lang="en-US" dirty="0"/>
          </a:p>
          <a:p>
            <a:r>
              <a:rPr lang="en-US" dirty="0" smtClean="0"/>
              <a:t>LC2             : W_Layer2_ClippedTo_OR83M.rst</a:t>
            </a:r>
            <a:endParaRPr lang="en-US" dirty="0"/>
          </a:p>
          <a:p>
            <a:r>
              <a:rPr lang="en-US" dirty="0" smtClean="0"/>
              <a:t>LC3             : W_Layer3_ClippedTo_OR83M.rst</a:t>
            </a:r>
            <a:endParaRPr lang="en-US" dirty="0"/>
          </a:p>
          <a:p>
            <a:r>
              <a:rPr lang="en-US" dirty="0" smtClean="0"/>
              <a:t>LC4             : W_Layer4_ClippedTo_OR83M.rst</a:t>
            </a:r>
            <a:endParaRPr lang="en-US" dirty="0"/>
          </a:p>
          <a:p>
            <a:r>
              <a:rPr lang="en-US" dirty="0" smtClean="0"/>
              <a:t>LC5             : W_Layer5_ClippedTo_OR83M.rst</a:t>
            </a:r>
            <a:endParaRPr lang="en-US" dirty="0"/>
          </a:p>
          <a:p>
            <a:r>
              <a:rPr lang="en-US" dirty="0" smtClean="0"/>
              <a:t>LC6            : W_Layer6_ClippedTo_OR83M.rst</a:t>
            </a:r>
            <a:endParaRPr lang="en-US" dirty="0"/>
          </a:p>
          <a:p>
            <a:r>
              <a:rPr lang="en-US" dirty="0" smtClean="0"/>
              <a:t>LC7            : W_Layer7_ClippedTo_OR83M.rst</a:t>
            </a:r>
            <a:endParaRPr lang="en-US" dirty="0"/>
          </a:p>
          <a:p>
            <a:r>
              <a:rPr lang="en-US" dirty="0" smtClean="0"/>
              <a:t>LC8            : W_Layer8_ClippedTo_OR83M.rst</a:t>
            </a:r>
            <a:endParaRPr lang="en-US" dirty="0"/>
          </a:p>
          <a:p>
            <a:r>
              <a:rPr lang="en-US" dirty="0" smtClean="0"/>
              <a:t>LC9            : LCW_Layer9_ClippedTo_OR83M.rst</a:t>
            </a:r>
            <a:endParaRPr lang="en-US" dirty="0"/>
          </a:p>
          <a:p>
            <a:r>
              <a:rPr lang="en-US" dirty="0" smtClean="0"/>
              <a:t>LC10          : W_Layer10_ClippedTo_OR83M.rst</a:t>
            </a:r>
            <a:endParaRPr lang="en-US" dirty="0"/>
          </a:p>
          <a:p>
            <a:r>
              <a:rPr lang="en-US" dirty="0" smtClean="0"/>
              <a:t>DISTOC      :W_Layer10_ClippedTo_OR83M_GROUPSEAD_DIST.rst</a:t>
            </a:r>
            <a:endParaRPr lang="en-US" dirty="0"/>
          </a:p>
          <a:p>
            <a:r>
              <a:rPr lang="en-US" dirty="0" smtClean="0"/>
              <a:t>CANHEIGHT  :W_GlobalCanopy_ClippedTo_OR83M.rst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730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730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730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730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730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164" y="2667000"/>
            <a:ext cx="2730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257800" y="38100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4800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for the regression.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5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2) </a:t>
            </a:r>
            <a:r>
              <a:rPr lang="en-US" sz="2400" b="1" dirty="0"/>
              <a:t> </a:t>
            </a:r>
            <a:r>
              <a:rPr lang="en-US" sz="2400" b="1" dirty="0" err="1" smtClean="0"/>
              <a:t>Processing&amp;Analysis</a:t>
            </a:r>
            <a:endParaRPr lang="en-US" sz="2400" b="1" dirty="0" smtClean="0"/>
          </a:p>
          <a:p>
            <a:r>
              <a:rPr lang="en-US" sz="2400" b="1" dirty="0" smtClean="0"/>
              <a:t>-Preprocessing the station data for the Oregon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0022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Relevant variables were extracted to produce a small dataset for the regression…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609" b="9774"/>
          <a:stretch>
            <a:fillRect/>
          </a:stretch>
        </p:blipFill>
        <p:spPr bwMode="auto">
          <a:xfrm>
            <a:off x="152400" y="1752600"/>
            <a:ext cx="8445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64886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the dataset loaded in R-studio.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1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13358</TotalTime>
  <Words>535</Words>
  <Application>Microsoft Office PowerPoint</Application>
  <PresentationFormat>On-screen Show (4:3)</PresentationFormat>
  <Paragraphs>123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Climate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bparmentier</dc:creator>
  <cp:lastModifiedBy>bparmentier</cp:lastModifiedBy>
  <cp:revision>586</cp:revision>
  <dcterms:created xsi:type="dcterms:W3CDTF">2011-03-19T17:37:31Z</dcterms:created>
  <dcterms:modified xsi:type="dcterms:W3CDTF">2012-03-07T01:17:12Z</dcterms:modified>
</cp:coreProperties>
</file>