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271" r:id="rId3"/>
    <p:sldId id="282" r:id="rId4"/>
    <p:sldId id="279" r:id="rId5"/>
    <p:sldId id="278" r:id="rId6"/>
    <p:sldId id="277" r:id="rId7"/>
    <p:sldId id="269" r:id="rId8"/>
    <p:sldId id="280" r:id="rId9"/>
    <p:sldId id="281" r:id="rId10"/>
    <p:sldId id="262" r:id="rId11"/>
    <p:sldId id="259" r:id="rId12"/>
    <p:sldId id="263" r:id="rId13"/>
    <p:sldId id="264" r:id="rId14"/>
    <p:sldId id="261" r:id="rId15"/>
    <p:sldId id="265" r:id="rId16"/>
    <p:sldId id="266" r:id="rId17"/>
    <p:sldId id="284" r:id="rId18"/>
    <p:sldId id="285" r:id="rId19"/>
    <p:sldId id="272" r:id="rId20"/>
    <p:sldId id="283" r:id="rId21"/>
    <p:sldId id="286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35" autoAdjust="0"/>
  </p:normalViewPr>
  <p:slideViewPr>
    <p:cSldViewPr>
      <p:cViewPr varScale="1">
        <p:scale>
          <a:sx n="38" d="100"/>
          <a:sy n="3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9A5C8-F8DE-4EB6-8AC0-7D864A6BB633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D3E3B-E2BB-461F-A822-985C8E0D8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range(</a:t>
            </a:r>
            <a:r>
              <a:rPr lang="en-US" dirty="0" err="1" smtClean="0"/>
              <a:t>ghcn_all$lon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[1] -124.5011 -116.9717</a:t>
            </a:r>
          </a:p>
          <a:p>
            <a:r>
              <a:rPr lang="en-US" dirty="0" smtClean="0"/>
              <a:t>range(</a:t>
            </a:r>
            <a:r>
              <a:rPr lang="en-US" dirty="0" err="1" smtClean="0"/>
              <a:t>ghcn_all$lat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[1] 42.0569  46.1569</a:t>
            </a:r>
          </a:p>
          <a:p>
            <a:r>
              <a:rPr lang="en-US" dirty="0" smtClean="0"/>
              <a:t>range(</a:t>
            </a:r>
            <a:r>
              <a:rPr lang="en-US" dirty="0" err="1" smtClean="0"/>
              <a:t>ghcn_all$Eastness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[1] -0.9993366  0.9999648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3E3B-E2BB-461F-A822-985C8E0D80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3E3B-E2BB-461F-A822-985C8E0D80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8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3E3B-E2BB-461F-A822-985C8E0D80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0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Gwr1_30: this model</a:t>
            </a:r>
            <a:r>
              <a:rPr lang="en-US" baseline="0" dirty="0" smtClean="0"/>
              <a:t> does not have screening and use a proportion of 0.3 for the hold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3E3B-E2BB-461F-A822-985C8E0D80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0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3E3B-E2BB-461F-A822-985C8E0D80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55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D85D3-502A-4BBA-8475-DB9BC607EDA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3E3B-E2BB-461F-A822-985C8E0D80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9050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ENVIRONMENTAL LAYERS </a:t>
            </a:r>
          </a:p>
          <a:p>
            <a:pPr algn="ctr"/>
            <a:r>
              <a:rPr lang="en-US" sz="2400" b="1" dirty="0" smtClean="0"/>
              <a:t>IPLANT MEETING WEBEX</a:t>
            </a:r>
          </a:p>
          <a:p>
            <a:pPr algn="ctr"/>
            <a:r>
              <a:rPr lang="en-US" sz="2400" b="1" dirty="0" smtClean="0"/>
              <a:t>2012-03-20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Roundup 3</a:t>
            </a:r>
          </a:p>
          <a:p>
            <a:pPr algn="ctr"/>
            <a:r>
              <a:rPr lang="en-US" sz="2400" b="1" dirty="0" smtClean="0"/>
              <a:t>Benoit Parmentier</a:t>
            </a:r>
            <a:endParaRPr 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16000" r="63750" b="69000"/>
          <a:stretch>
            <a:fillRect/>
          </a:stretch>
        </p:blipFill>
        <p:spPr bwMode="auto">
          <a:xfrm>
            <a:off x="2590800" y="52578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0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752600"/>
            <a:ext cx="79133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GWR </a:t>
            </a:r>
            <a:r>
              <a:rPr lang="en-US" dirty="0"/>
              <a:t>predictions were produced using the </a:t>
            </a:r>
            <a:r>
              <a:rPr lang="en-US" dirty="0" err="1"/>
              <a:t>sgwr</a:t>
            </a:r>
            <a:r>
              <a:rPr lang="en-US" dirty="0"/>
              <a:t> package in 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following specifications were used to run the models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b="1" dirty="0" smtClean="0"/>
              <a:t>Dependent variable: </a:t>
            </a:r>
            <a:r>
              <a:rPr lang="en-US" dirty="0" err="1" smtClean="0"/>
              <a:t>tmax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Independent variables: </a:t>
            </a:r>
            <a:r>
              <a:rPr lang="en-US" dirty="0" err="1"/>
              <a:t>lon</a:t>
            </a:r>
            <a:r>
              <a:rPr lang="en-US" dirty="0"/>
              <a:t>, </a:t>
            </a:r>
            <a:r>
              <a:rPr lang="en-US" dirty="0" err="1"/>
              <a:t>lat</a:t>
            </a:r>
            <a:r>
              <a:rPr lang="en-US" dirty="0"/>
              <a:t>, ELEV_SRTM, </a:t>
            </a:r>
            <a:r>
              <a:rPr lang="en-US" dirty="0" err="1"/>
              <a:t>Eastness</a:t>
            </a:r>
            <a:r>
              <a:rPr lang="en-US" dirty="0"/>
              <a:t>, </a:t>
            </a:r>
            <a:r>
              <a:rPr lang="en-US" dirty="0" err="1"/>
              <a:t>Northness</a:t>
            </a:r>
            <a:r>
              <a:rPr lang="en-US" dirty="0"/>
              <a:t>, </a:t>
            </a:r>
            <a:r>
              <a:rPr lang="en-US" dirty="0" smtClean="0"/>
              <a:t>DISTOC</a:t>
            </a:r>
          </a:p>
          <a:p>
            <a:endParaRPr lang="en-US" dirty="0"/>
          </a:p>
          <a:p>
            <a:r>
              <a:rPr lang="en-US" b="1" dirty="0" smtClean="0"/>
              <a:t>Bandwidth</a:t>
            </a:r>
            <a:r>
              <a:rPr lang="en-US" b="1" dirty="0"/>
              <a:t>: </a:t>
            </a:r>
            <a:r>
              <a:rPr lang="en-US" dirty="0"/>
              <a:t>determined from the data by CV (one leave out approach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b="1" dirty="0" smtClean="0"/>
              <a:t>Weight function </a:t>
            </a:r>
            <a:r>
              <a:rPr lang="en-US" b="1" dirty="0"/>
              <a:t>model: </a:t>
            </a:r>
            <a:r>
              <a:rPr lang="en-US" dirty="0" smtClean="0"/>
              <a:t>Gaussian</a:t>
            </a:r>
          </a:p>
          <a:p>
            <a:endParaRPr lang="en-US" dirty="0"/>
          </a:p>
          <a:p>
            <a:r>
              <a:rPr lang="en-US" b="1" dirty="0"/>
              <a:t>proportion of hold out: </a:t>
            </a:r>
            <a:r>
              <a:rPr lang="en-US" dirty="0"/>
              <a:t>0 %, 30%, 50%, 70</a:t>
            </a:r>
            <a:r>
              <a:rPr lang="en-US" dirty="0" smtClean="0"/>
              <a:t>%</a:t>
            </a:r>
          </a:p>
          <a:p>
            <a:endParaRPr lang="en-US" dirty="0"/>
          </a:p>
          <a:p>
            <a:r>
              <a:rPr lang="en-US" b="1" dirty="0"/>
              <a:t>validation: </a:t>
            </a:r>
            <a:r>
              <a:rPr lang="en-US" dirty="0"/>
              <a:t>RMSE fit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534615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GEOGRAPHICALLY WEIGTHED REGRESSION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51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mware-host\Shared Folders\Desktop\Screen Shot 2012-03-19 at 10.12.32 AM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26762" r="62500" b="32857"/>
          <a:stretch/>
        </p:blipFill>
        <p:spPr bwMode="auto">
          <a:xfrm>
            <a:off x="1371599" y="1686754"/>
            <a:ext cx="6389647" cy="44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1066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Hold-out: Proportion: 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INTERPOLATION WITH GEOGRAPHICALLY WEIGHTED REGRESSION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400800" y="2590800"/>
            <a:ext cx="10668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53000" y="762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last date: 20100902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632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Code: gwr_Oregon_03132012c.R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\\vmware-host\Shared Folders\Desktop\Screen Shot 2012-03-19 at 11.47.00 AM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6823" r="63430" b="33872"/>
          <a:stretch/>
        </p:blipFill>
        <p:spPr bwMode="auto">
          <a:xfrm>
            <a:off x="718457" y="914400"/>
            <a:ext cx="6934200" cy="485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457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Hold-out: Proportion: 30%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76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INTERPOLATION WITH GEOGRAPHICALLY WEIGHTED REGRESSION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400800" y="2057400"/>
            <a:ext cx="10668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762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last date: 20100902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066800"/>
            <a:ext cx="837484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199" y="304800"/>
            <a:ext cx="807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RMSE FIT FOR GWR FOR DIFFERENT % HOLD-OUT AND DATES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0371" y="5867400"/>
            <a:ext cx="472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data was screened…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1405"/>
            <a:ext cx="5162550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7" y="3617913"/>
            <a:ext cx="5160963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1242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somewhat surprising that the lowest RMSE is obtained for the largest hold out (of 70%).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3617913"/>
            <a:ext cx="129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may be necessary to redo the prediction with the same proportion but by changing the sample!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458200" cy="474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524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RMSE COMPARISON: GWR AND GAM MODELS FOR THE TEN DATES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RMSE is a fit for GWR and validation for GAM!!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data are not screened the GWR model performs poorly (purple spike).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8086"/>
            <a:ext cx="666468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35829"/>
            <a:ext cx="666338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1524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RMSE COMPARISON: GWR AND GAM MODELS FOR THE TEN DATES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1066800"/>
            <a:ext cx="64008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4267200"/>
            <a:ext cx="64008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62800" y="17526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0" y="2590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GWR models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44196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median and average RMSE is greater for GWR!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47800"/>
            <a:ext cx="8839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AutoNum type="arabicParenR"/>
            </a:pPr>
            <a:r>
              <a:rPr lang="en-US" b="1" dirty="0" smtClean="0"/>
              <a:t>Approach 1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First </a:t>
            </a:r>
            <a:r>
              <a:rPr lang="en-US" dirty="0"/>
              <a:t>GWR is performed on the training dataset to produce coefficients at every training stations.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Second </a:t>
            </a:r>
            <a:r>
              <a:rPr lang="en-US" dirty="0"/>
              <a:t>a surface of parameters (slope coefficient) is obtained by interpolation (</a:t>
            </a:r>
            <a:r>
              <a:rPr lang="en-US" dirty="0" err="1"/>
              <a:t>Kriging</a:t>
            </a:r>
            <a:r>
              <a:rPr lang="en-US" dirty="0"/>
              <a:t>).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Third</a:t>
            </a:r>
            <a:r>
              <a:rPr lang="en-US" dirty="0"/>
              <a:t>, </a:t>
            </a:r>
            <a:r>
              <a:rPr lang="en-US" dirty="0" err="1"/>
              <a:t>tmax</a:t>
            </a:r>
            <a:r>
              <a:rPr lang="en-US" dirty="0"/>
              <a:t> values at testing samples are then obtained by applying the parameters at the testing locations.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Fourth </a:t>
            </a:r>
            <a:r>
              <a:rPr lang="en-US" dirty="0"/>
              <a:t>an RMSE is calculated for the testing dataset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2) </a:t>
            </a:r>
            <a:r>
              <a:rPr lang="en-US" b="1" dirty="0"/>
              <a:t>Approach </a:t>
            </a:r>
            <a:r>
              <a:rPr lang="en-US" b="1" dirty="0" smtClean="0"/>
              <a:t>2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First, GWR is performed on the training dataset and the bandwidth is obtained.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Second</a:t>
            </a:r>
            <a:r>
              <a:rPr lang="en-US" dirty="0"/>
              <a:t>, the training bandwidth is then used when running GWR on the testing dataset.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Third</a:t>
            </a:r>
            <a:r>
              <a:rPr lang="en-US" dirty="0"/>
              <a:t>, coefficients produced at testing sites are used to predict </a:t>
            </a:r>
            <a:r>
              <a:rPr lang="en-US" dirty="0" err="1"/>
              <a:t>tmax</a:t>
            </a:r>
            <a:r>
              <a:rPr lang="en-US" dirty="0"/>
              <a:t> values for testing samples.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Fourth </a:t>
            </a:r>
            <a:r>
              <a:rPr lang="en-US" dirty="0"/>
              <a:t>an RMSE is calculated for the testing dataset.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762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VALIDATION APPROACHES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50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3" y="17526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Harris </a:t>
            </a:r>
            <a:r>
              <a:rPr lang="en-US" dirty="0"/>
              <a:t>P., A.S. </a:t>
            </a:r>
            <a:r>
              <a:rPr lang="en-US" dirty="0" err="1"/>
              <a:t>Fotheringham</a:t>
            </a:r>
            <a:r>
              <a:rPr lang="en-US" dirty="0"/>
              <a:t>, R. </a:t>
            </a:r>
            <a:r>
              <a:rPr lang="en-US" dirty="0" err="1"/>
              <a:t>Crespo</a:t>
            </a:r>
            <a:r>
              <a:rPr lang="en-US" dirty="0"/>
              <a:t>, M. Charlton. (2010). The Use of Geographically Weighted Regression for Spatial Prediction: An Evaluation of Models Using Simulated Data Sets. Math </a:t>
            </a:r>
            <a:r>
              <a:rPr lang="en-US" dirty="0" err="1"/>
              <a:t>Geosci</a:t>
            </a:r>
            <a:r>
              <a:rPr lang="en-US" dirty="0"/>
              <a:t>:: 657–680</a:t>
            </a:r>
          </a:p>
          <a:p>
            <a:endParaRPr lang="en-US" dirty="0"/>
          </a:p>
          <a:p>
            <a:r>
              <a:rPr lang="en-US" dirty="0" err="1"/>
              <a:t>Llyod</a:t>
            </a:r>
            <a:r>
              <a:rPr lang="en-US" dirty="0"/>
              <a:t> C.D. (2010). </a:t>
            </a:r>
            <a:r>
              <a:rPr lang="en-US" dirty="0" err="1"/>
              <a:t>Nonstationary</a:t>
            </a:r>
            <a:r>
              <a:rPr lang="en-US" dirty="0"/>
              <a:t> models for exploring and mapping monthly precipitation in the United Kingdom. INTERNATIONAL JOURNAL OF CLIMATOLOGY Int. J. </a:t>
            </a:r>
            <a:r>
              <a:rPr lang="en-US" dirty="0" err="1"/>
              <a:t>Climatol</a:t>
            </a:r>
            <a:r>
              <a:rPr lang="en-US" dirty="0"/>
              <a:t>. 30: 390–405.</a:t>
            </a:r>
          </a:p>
          <a:p>
            <a:endParaRPr lang="en-US" dirty="0"/>
          </a:p>
          <a:p>
            <a:r>
              <a:rPr lang="en-US" dirty="0"/>
              <a:t>Wimberly1 M.C., M. J. </a:t>
            </a:r>
            <a:r>
              <a:rPr lang="en-US" dirty="0" err="1"/>
              <a:t>Yabsley</a:t>
            </a:r>
            <a:r>
              <a:rPr lang="en-US" dirty="0"/>
              <a:t>, A. D. Baer1, V. G. Dugan, and W. R. Davidson (2008). Spatial heterogeneity of climate and land-cover constraints on distributions of tick-borne pathogens land-cover constraints on distributions of tick-borne pathogens Global Ecology and Biogeography, (Global Ecol. </a:t>
            </a:r>
            <a:r>
              <a:rPr lang="en-US" dirty="0" err="1"/>
              <a:t>Biogeogr</a:t>
            </a:r>
            <a:r>
              <a:rPr lang="en-US" dirty="0"/>
              <a:t>.) 17, 189–202.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762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VALIDATION REFERENCES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0993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7432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LAND SURFACE TEMPERATURE </a:t>
            </a:r>
          </a:p>
          <a:p>
            <a:endParaRPr lang="en-US" sz="2800" b="1" dirty="0"/>
          </a:p>
          <a:p>
            <a:r>
              <a:rPr lang="en-US" sz="2800" b="1" dirty="0" smtClean="0"/>
              <a:t>PROCESSING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50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81" y="152400"/>
            <a:ext cx="909189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 have been doing working on:</a:t>
            </a:r>
          </a:p>
          <a:p>
            <a:endParaRPr lang="en-US" sz="2000" b="1" dirty="0" smtClean="0"/>
          </a:p>
          <a:p>
            <a:pPr marL="457200" indent="-457200">
              <a:buAutoNum type="arabicParenR"/>
            </a:pPr>
            <a:r>
              <a:rPr lang="en-US" sz="2000" b="1" dirty="0" smtClean="0"/>
              <a:t>Using Geographically Weighted regression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Reading on GWR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Writing a code in R using the </a:t>
            </a:r>
            <a:r>
              <a:rPr lang="en-US" sz="2000" b="1" dirty="0" err="1" smtClean="0"/>
              <a:t>spgwr</a:t>
            </a:r>
            <a:r>
              <a:rPr lang="en-US" sz="2000" b="1" dirty="0" smtClean="0"/>
              <a:t> package</a:t>
            </a:r>
            <a:endParaRPr lang="en-US" sz="2000" b="1" dirty="0"/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Prediction: first assessment using RMSE fit and different hold out proportion.</a:t>
            </a:r>
          </a:p>
          <a:p>
            <a:endParaRPr lang="en-US" sz="2000" b="1" dirty="0"/>
          </a:p>
          <a:p>
            <a:r>
              <a:rPr lang="en-US" sz="2000" b="1" dirty="0"/>
              <a:t>2</a:t>
            </a:r>
            <a:r>
              <a:rPr lang="en-US" sz="2000" b="1" dirty="0" smtClean="0"/>
              <a:t>) Screening data and prediction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Screening data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Some GAM prediction</a:t>
            </a:r>
          </a:p>
          <a:p>
            <a:endParaRPr lang="en-US" sz="2000" b="1" dirty="0" smtClean="0"/>
          </a:p>
          <a:p>
            <a:pPr marL="457200" indent="-457200"/>
            <a:r>
              <a:rPr lang="en-US" sz="2000" b="1" dirty="0" smtClean="0"/>
              <a:t>3)  </a:t>
            </a:r>
            <a:r>
              <a:rPr lang="en-US" sz="2000" b="1" dirty="0"/>
              <a:t>Producing LST mean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 Preparing the LST data variable (extraction, projection, clipping)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 Calculating mean LST per day and adding variable in the dataset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 Writing up a script in python (with IDRISI API but with GDAL in mind)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4)   Examining interactions </a:t>
            </a:r>
            <a:r>
              <a:rPr lang="en-US" sz="2000" b="1" dirty="0"/>
              <a:t>in GAM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Plotting </a:t>
            </a:r>
            <a:r>
              <a:rPr lang="en-US" sz="2000" b="1" dirty="0"/>
              <a:t>graph to find interaction terms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Some GAM prediction</a:t>
            </a: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472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76400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Check input and missing files…</a:t>
            </a:r>
          </a:p>
          <a:p>
            <a:pPr marL="342900" indent="-342900">
              <a:buAutoNum type="arabicPeriod"/>
            </a:pPr>
            <a:r>
              <a:rPr lang="en-US" dirty="0" smtClean="0"/>
              <a:t>Extract from </a:t>
            </a:r>
            <a:r>
              <a:rPr lang="en-US" dirty="0" err="1" smtClean="0"/>
              <a:t>hdf</a:t>
            </a:r>
            <a:r>
              <a:rPr lang="en-US" dirty="0" smtClean="0"/>
              <a:t> (</a:t>
            </a:r>
            <a:r>
              <a:rPr lang="en-US" dirty="0" err="1" smtClean="0"/>
              <a:t>idrisi</a:t>
            </a:r>
            <a:r>
              <a:rPr lang="en-US" dirty="0" smtClean="0"/>
              <a:t>/</a:t>
            </a:r>
            <a:r>
              <a:rPr lang="en-US" dirty="0" err="1" smtClean="0"/>
              <a:t>gdal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Mosaic (</a:t>
            </a:r>
            <a:r>
              <a:rPr lang="en-US" dirty="0" err="1" smtClean="0"/>
              <a:t>idrisi</a:t>
            </a:r>
            <a:r>
              <a:rPr lang="en-US" dirty="0" smtClean="0"/>
              <a:t>/</a:t>
            </a:r>
            <a:r>
              <a:rPr lang="en-US" dirty="0" err="1" smtClean="0"/>
              <a:t>gdal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Project (</a:t>
            </a:r>
            <a:r>
              <a:rPr lang="en-US" dirty="0" err="1" smtClean="0"/>
              <a:t>idrisi</a:t>
            </a:r>
            <a:r>
              <a:rPr lang="en-US" dirty="0" smtClean="0"/>
              <a:t>/</a:t>
            </a:r>
            <a:r>
              <a:rPr lang="en-US" dirty="0" err="1" smtClean="0"/>
              <a:t>gdal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GROUP files per</a:t>
            </a:r>
          </a:p>
          <a:p>
            <a:pPr marL="342900" indent="-342900"/>
            <a:r>
              <a:rPr lang="en-US" dirty="0" smtClean="0"/>
              <a:t>       - year</a:t>
            </a:r>
          </a:p>
          <a:p>
            <a:pPr marL="342900" indent="-342900"/>
            <a:r>
              <a:rPr lang="en-US" dirty="0" smtClean="0"/>
              <a:t>        -day</a:t>
            </a:r>
          </a:p>
          <a:p>
            <a:pPr marL="342900" indent="-342900"/>
            <a:r>
              <a:rPr lang="en-US" dirty="0" smtClean="0"/>
              <a:t>        -per month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Calculate average per day (IDRISI-GRASS/R-RASTER or GDAL)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Calculate average per month (IDRISI-GRASS/R-RASTER or GDAL)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9031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PYTHON SCRIPT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257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Missing dates ordered on NASA REVERB…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47800"/>
            <a:ext cx="63341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791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for day 244 over 2001-2010: the LST values need to be rescaled (multiplication factor is 0.02).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799" y="457200"/>
            <a:ext cx="708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 example of the average for day 244 (Sept 1)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827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169988"/>
            <a:ext cx="76866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5867400"/>
            <a:ext cx="636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Oregon_2008_366_MOD11A1_Reprojected_QC_Day.rst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3810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TAKING INTO ACCOUNT THE QUALITY FLAGS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39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169988"/>
            <a:ext cx="69627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399" y="5943600"/>
            <a:ext cx="6433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Oregon_2008_366_MOD11A1_Reprojected_LST_Day_1km.rst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810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TAKING INTO ACCOUNT THE QUALITY FLAGS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53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6866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TAKING INTO ACCOUNT THE QUALITY FLAGS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1676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GAM SCREENING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0" y="38844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GAM_ANUSPLIN1: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tmax</a:t>
            </a:r>
            <a:r>
              <a:rPr lang="en-US" dirty="0"/>
              <a:t>~ s(</a:t>
            </a:r>
            <a:r>
              <a:rPr lang="en-US" dirty="0" err="1"/>
              <a:t>lat</a:t>
            </a:r>
            <a:r>
              <a:rPr lang="en-US" dirty="0"/>
              <a:t>) + s (</a:t>
            </a:r>
            <a:r>
              <a:rPr lang="en-US" dirty="0" err="1"/>
              <a:t>lon</a:t>
            </a:r>
            <a:r>
              <a:rPr lang="en-US" dirty="0"/>
              <a:t>) + s (ELEV_SRTM</a:t>
            </a:r>
            <a:r>
              <a:rPr lang="en-US" dirty="0" smtClean="0"/>
              <a:t>))</a:t>
            </a:r>
            <a:endParaRPr lang="en-US" dirty="0"/>
          </a:p>
          <a:p>
            <a:r>
              <a:rPr lang="en-US" dirty="0" smtClean="0"/>
              <a:t>GAM_PRISM1: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tmax</a:t>
            </a:r>
            <a:r>
              <a:rPr lang="en-US" dirty="0"/>
              <a:t>~ s(</a:t>
            </a:r>
            <a:r>
              <a:rPr lang="en-US" dirty="0" err="1"/>
              <a:t>lat</a:t>
            </a:r>
            <a:r>
              <a:rPr lang="en-US" dirty="0"/>
              <a:t>) + s (</a:t>
            </a:r>
            <a:r>
              <a:rPr lang="en-US" dirty="0" err="1"/>
              <a:t>lon</a:t>
            </a:r>
            <a:r>
              <a:rPr lang="en-US" dirty="0"/>
              <a:t>) + s (ELEV_SRTM) +  s (</a:t>
            </a:r>
            <a:r>
              <a:rPr lang="en-US" dirty="0" err="1"/>
              <a:t>Northness</a:t>
            </a:r>
            <a:r>
              <a:rPr lang="en-US" dirty="0"/>
              <a:t>)+ s (</a:t>
            </a:r>
            <a:r>
              <a:rPr lang="en-US" dirty="0" err="1"/>
              <a:t>Eastness</a:t>
            </a:r>
            <a:r>
              <a:rPr lang="en-US" dirty="0"/>
              <a:t>) + s(DISTOC</a:t>
            </a:r>
            <a:r>
              <a:rPr lang="en-US" dirty="0" smtClean="0"/>
              <a:t>))</a:t>
            </a:r>
          </a:p>
          <a:p>
            <a:r>
              <a:rPr lang="en-US" dirty="0" smtClean="0"/>
              <a:t>GAM_PRISM2: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tmax</a:t>
            </a:r>
            <a:r>
              <a:rPr lang="en-US" dirty="0"/>
              <a:t>~ s(</a:t>
            </a:r>
            <a:r>
              <a:rPr lang="en-US" dirty="0" err="1"/>
              <a:t>lat</a:t>
            </a:r>
            <a:r>
              <a:rPr lang="en-US" dirty="0"/>
              <a:t>) + s (</a:t>
            </a:r>
            <a:r>
              <a:rPr lang="en-US" dirty="0" err="1"/>
              <a:t>lon</a:t>
            </a:r>
            <a:r>
              <a:rPr lang="en-US" dirty="0"/>
              <a:t>) + s (ELEV_SRTM) + s (</a:t>
            </a:r>
            <a:r>
              <a:rPr lang="en-US" dirty="0" err="1"/>
              <a:t>Northness_w</a:t>
            </a:r>
            <a:r>
              <a:rPr lang="en-US" dirty="0"/>
              <a:t>)+ s (</a:t>
            </a:r>
            <a:r>
              <a:rPr lang="en-US" dirty="0" err="1"/>
              <a:t>Eastness_w</a:t>
            </a:r>
            <a:r>
              <a:rPr lang="en-US" dirty="0"/>
              <a:t>) + s(DISTOC</a:t>
            </a:r>
            <a:r>
              <a:rPr lang="en-US" dirty="0" smtClean="0"/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vmware-host\Shared Folders\Desktop\Screen Shot 2012-03-19 at 6.30.34 PM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916" r="48997" b="35833"/>
          <a:stretch/>
        </p:blipFill>
        <p:spPr bwMode="auto">
          <a:xfrm>
            <a:off x="381000" y="685800"/>
            <a:ext cx="675283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381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SCREENING THE DATA FOR UNUSUAL DATA VALUES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642360" y="5289529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range(</a:t>
            </a:r>
            <a:r>
              <a:rPr lang="en-US" dirty="0" err="1"/>
              <a:t>ghcn_all$tmax</a:t>
            </a:r>
            <a:r>
              <a:rPr lang="en-US" dirty="0"/>
              <a:t>)</a:t>
            </a:r>
          </a:p>
          <a:p>
            <a:r>
              <a:rPr lang="en-US" dirty="0"/>
              <a:t>[1] -144  422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2361" y="5935860"/>
            <a:ext cx="349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valid range of temperature in OR ??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766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range(</a:t>
            </a:r>
            <a:r>
              <a:rPr lang="en-US" dirty="0" err="1"/>
              <a:t>ghcn_all$ELEV_SRTM</a:t>
            </a:r>
            <a:r>
              <a:rPr lang="en-US" dirty="0"/>
              <a:t>)</a:t>
            </a:r>
          </a:p>
          <a:p>
            <a:r>
              <a:rPr lang="en-US" dirty="0"/>
              <a:t>[1] -9999  2122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140" y="5260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range(</a:t>
            </a:r>
            <a:r>
              <a:rPr lang="en-US" dirty="0" err="1"/>
              <a:t>ghcn_all$DISTOC</a:t>
            </a:r>
            <a:r>
              <a:rPr lang="en-US" dirty="0"/>
              <a:t>)</a:t>
            </a:r>
          </a:p>
          <a:p>
            <a:r>
              <a:rPr lang="en-US" dirty="0"/>
              <a:t>[1]    926.59 571860.00</a:t>
            </a:r>
          </a:p>
        </p:txBody>
      </p:sp>
    </p:spTree>
    <p:extLst>
      <p:ext uri="{BB962C8B-B14F-4D97-AF65-F5344CB8AC3E}">
        <p14:creationId xmlns:p14="http://schemas.microsoft.com/office/powerpoint/2010/main" val="3912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78131"/>
              </p:ext>
            </p:extLst>
          </p:nvPr>
        </p:nvGraphicFramePr>
        <p:xfrm>
          <a:off x="381000" y="1012916"/>
          <a:ext cx="4267200" cy="3441696"/>
        </p:xfrm>
        <a:graphic>
          <a:graphicData uri="http://schemas.openxmlformats.org/drawingml/2006/table">
            <a:tbl>
              <a:tblPr/>
              <a:tblGrid>
                <a:gridCol w="853440"/>
                <a:gridCol w="853440"/>
                <a:gridCol w="853440"/>
                <a:gridCol w="853440"/>
                <a:gridCol w="853440"/>
              </a:tblGrid>
              <a:tr h="484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screened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screened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loss 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20100101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20100102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20100301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20100302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20100501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20100502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20100701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20100702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20100901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20100902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381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SCREENING THE DATA FOR UNUSUAL DATA VALUES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638800" y="1981199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Range of values:</a:t>
            </a:r>
            <a:endParaRPr lang="en-US" dirty="0"/>
          </a:p>
          <a:p>
            <a:r>
              <a:rPr lang="en-US" dirty="0" smtClean="0"/>
              <a:t>0&lt;</a:t>
            </a:r>
            <a:r>
              <a:rPr lang="en-US" dirty="0" err="1" smtClean="0"/>
              <a:t>tmax</a:t>
            </a:r>
            <a:r>
              <a:rPr lang="en-US" dirty="0" smtClean="0"/>
              <a:t>&lt;400</a:t>
            </a:r>
            <a:r>
              <a:rPr lang="en-US" dirty="0"/>
              <a:t>)</a:t>
            </a:r>
          </a:p>
          <a:p>
            <a:r>
              <a:rPr lang="en-US" dirty="0" smtClean="0"/>
              <a:t>ELEV_SRTM&gt;0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800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ghcn_all</a:t>
            </a:r>
            <a:r>
              <a:rPr lang="en-US" dirty="0" smtClean="0"/>
              <a:t> : 62632 observations</a:t>
            </a:r>
          </a:p>
          <a:p>
            <a:r>
              <a:rPr lang="en-US" dirty="0" err="1" smtClean="0"/>
              <a:t>Ghcn_test</a:t>
            </a:r>
            <a:r>
              <a:rPr lang="en-US" dirty="0" smtClean="0"/>
              <a:t>: 61299 observations (</a:t>
            </a:r>
            <a:r>
              <a:rPr lang="en-US" dirty="0" err="1" smtClean="0"/>
              <a:t>tmax</a:t>
            </a:r>
            <a:r>
              <a:rPr lang="en-US" dirty="0" smtClean="0"/>
              <a:t> screened)</a:t>
            </a:r>
          </a:p>
          <a:p>
            <a:r>
              <a:rPr lang="en-US" dirty="0" smtClean="0"/>
              <a:t>Ghcn_test2: 60668 observations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3429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365X172=62,780 stations maximum for the year 2010.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9" y="6043969"/>
            <a:ext cx="882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There were 62001 observations with elevation greater than 0m i.e. 631 below zero meters.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814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153400" cy="493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304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RMSE FOR ALL THREE MODELS FOR THE 10 dates.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6248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 without screening of data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1069848"/>
            <a:ext cx="8157323" cy="492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RMSE FOR ALL THREE MODELS FOR THE 10 dates after screening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12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19" y="1752600"/>
            <a:ext cx="459118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59118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30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AVERAGE AND MEDIAN RMSE </a:t>
            </a:r>
          </a:p>
          <a:p>
            <a:pPr algn="ctr"/>
            <a:r>
              <a:rPr lang="en-US" sz="2400" b="1" dirty="0" smtClean="0"/>
              <a:t>FOR ALL THREE MODELS FOR THE 10 dates.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4396" y="5486400"/>
            <a:ext cx="919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10 dates, we note that the number of loss of stations is very small but the impact on the RMSE is important.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15721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GEOGRAPHICALLY WEIGTHED REGRESSION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73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1095</Words>
  <Application>Microsoft Office PowerPoint</Application>
  <PresentationFormat>On-screen Show (4:3)</PresentationFormat>
  <Paragraphs>208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Benoit Parmentier</dc:creator>
  <cp:lastModifiedBy>Windows User</cp:lastModifiedBy>
  <cp:revision>64</cp:revision>
  <dcterms:created xsi:type="dcterms:W3CDTF">2006-08-16T00:00:00Z</dcterms:created>
  <dcterms:modified xsi:type="dcterms:W3CDTF">2012-03-20T22:25:06Z</dcterms:modified>
</cp:coreProperties>
</file>