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98" r:id="rId3"/>
    <p:sldId id="296" r:id="rId4"/>
    <p:sldId id="299" r:id="rId5"/>
    <p:sldId id="305" r:id="rId6"/>
    <p:sldId id="259" r:id="rId7"/>
    <p:sldId id="256" r:id="rId8"/>
    <p:sldId id="300" r:id="rId9"/>
    <p:sldId id="301" r:id="rId10"/>
    <p:sldId id="302" r:id="rId11"/>
    <p:sldId id="273" r:id="rId12"/>
    <p:sldId id="274" r:id="rId13"/>
    <p:sldId id="295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1" autoAdjust="0"/>
    <p:restoredTop sz="94660"/>
  </p:normalViewPr>
  <p:slideViewPr>
    <p:cSldViewPr>
      <p:cViewPr>
        <p:scale>
          <a:sx n="66" d="100"/>
          <a:sy n="66" d="100"/>
        </p:scale>
        <p:origin x="-136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C64D-AD42-4008-8B35-8F21DF8F9CC8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4E06-B100-4076-952B-EF9BC2BF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1E1E-2693-4A29-BC08-4E701AE01E91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C913-0377-4D78-968C-55BED4DD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05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ENVIRONMENTAL LAYERS MEETING</a:t>
            </a:r>
          </a:p>
          <a:p>
            <a:pPr algn="ctr"/>
            <a:r>
              <a:rPr lang="en-US" sz="2400" b="1" dirty="0" smtClean="0"/>
              <a:t>IPLANT TUCSON</a:t>
            </a:r>
          </a:p>
          <a:p>
            <a:pPr algn="ctr"/>
            <a:r>
              <a:rPr lang="en-US" sz="2400" b="1" dirty="0" smtClean="0"/>
              <a:t>2012-05-01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Roundup</a:t>
            </a:r>
          </a:p>
          <a:p>
            <a:pPr algn="ctr"/>
            <a:r>
              <a:rPr lang="en-US" sz="2400" b="1" dirty="0" smtClean="0"/>
              <a:t>Benoit Parmentier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6000" r="63750" b="69000"/>
          <a:stretch>
            <a:fillRect/>
          </a:stretch>
        </p:blipFill>
        <p:spPr bwMode="auto">
          <a:xfrm>
            <a:off x="2590800" y="5257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289050"/>
            <a:ext cx="52435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931" y="286266"/>
            <a:ext cx="567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HIGHEST RMSE FOR DATE 09022012</a:t>
            </a:r>
          </a:p>
          <a:p>
            <a:pPr algn="ctr"/>
            <a:r>
              <a:rPr lang="en-US" sz="2400" b="1" dirty="0" smtClean="0"/>
              <a:t>RESIDUALS FOR MODEL 3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400" y="5943600"/>
            <a:ext cx="901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mod3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</a:t>
            </a:r>
            <a:r>
              <a:rPr lang="en-US" dirty="0" smtClean="0"/>
              <a:t>) + s (</a:t>
            </a:r>
            <a:r>
              <a:rPr lang="en-US" dirty="0" err="1" smtClean="0"/>
              <a:t>lon</a:t>
            </a:r>
            <a:r>
              <a:rPr lang="en-US" dirty="0" smtClean="0"/>
              <a:t>) + s (ELEV_SRTM) +  s (</a:t>
            </a:r>
            <a:r>
              <a:rPr lang="en-US" dirty="0" err="1" smtClean="0"/>
              <a:t>Northness</a:t>
            </a:r>
            <a:r>
              <a:rPr lang="en-US" dirty="0" smtClean="0"/>
              <a:t>)+ s (</a:t>
            </a:r>
            <a:r>
              <a:rPr lang="en-US" dirty="0" err="1" smtClean="0"/>
              <a:t>Eastness</a:t>
            </a:r>
            <a:r>
              <a:rPr lang="en-US" dirty="0" smtClean="0"/>
              <a:t>) + s(DISTOC)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5144"/>
          <a:stretch/>
        </p:blipFill>
        <p:spPr bwMode="auto">
          <a:xfrm>
            <a:off x="76200" y="1388532"/>
            <a:ext cx="9035766" cy="45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GHCN_S_20100902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6096000"/>
            <a:ext cx="177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91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0400" y="54864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8"/>
          <a:stretch/>
        </p:blipFill>
        <p:spPr bwMode="auto">
          <a:xfrm>
            <a:off x="228600" y="1228725"/>
            <a:ext cx="8778239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GHCN_V_20100902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73517" y="685800"/>
            <a:ext cx="177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00400" y="1022866"/>
            <a:ext cx="381000" cy="2101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98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3) ASSESSING THE STABILITY OF THE RESULTS:</a:t>
            </a:r>
          </a:p>
          <a:p>
            <a:pPr algn="ctr"/>
            <a:r>
              <a:rPr lang="en-US" sz="2400" b="1" dirty="0" smtClean="0"/>
              <a:t>INFLUENCE OF SAMPLING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7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3" y="1219200"/>
            <a:ext cx="6535057" cy="393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38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results indicate that  models with the inclusion of LST have lowest median RMSE.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183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mod5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lat,lon</a:t>
            </a:r>
            <a:r>
              <a:rPr lang="en-US" dirty="0" smtClean="0"/>
              <a:t>) +s(ELEV_SRTM) + s(</a:t>
            </a:r>
            <a:r>
              <a:rPr lang="en-US" dirty="0" err="1" smtClean="0"/>
              <a:t>Northness,Eastness</a:t>
            </a:r>
            <a:r>
              <a:rPr lang="en-US" dirty="0" smtClean="0"/>
              <a:t>) + s(DISTOC) + s(LST)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 STATISTICS FOR DIFFERENT SAMPLING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152924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and Averages </a:t>
            </a:r>
            <a:r>
              <a:rPr lang="en-US" smtClean="0"/>
              <a:t>were calculated </a:t>
            </a:r>
            <a:r>
              <a:rPr lang="en-US" dirty="0" smtClean="0"/>
              <a:t>for 260 runs (26x10dates).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81" y="304800"/>
            <a:ext cx="90918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working on</a:t>
            </a:r>
            <a:r>
              <a:rPr lang="en-US" sz="2800" b="1" dirty="0" smtClean="0"/>
              <a:t>:</a:t>
            </a:r>
          </a:p>
          <a:p>
            <a:endParaRPr lang="en-US" sz="2000" b="1" dirty="0" smtClean="0"/>
          </a:p>
          <a:p>
            <a:r>
              <a:rPr lang="en-US" sz="2000" b="1" dirty="0"/>
              <a:t>1</a:t>
            </a:r>
            <a:r>
              <a:rPr lang="en-US" sz="2000" b="1" dirty="0" smtClean="0"/>
              <a:t>) GAM prediction for 365 dates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Assessing results across the year: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B050"/>
                </a:solidFill>
              </a:rPr>
              <a:t>per month and seasons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2) GAM prediction: model diagnostics and residuals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Contribution of variables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Outliers: searching for patterns.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Improving screening of unreliable observations.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Land cover and LST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3</a:t>
            </a:r>
            <a:r>
              <a:rPr lang="en-US" sz="2000" b="1" dirty="0" smtClean="0"/>
              <a:t>) Examining the effect of sampling on the results</a:t>
            </a:r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Examining the RMSE for different trainin</a:t>
            </a:r>
            <a:r>
              <a:rPr lang="en-US" sz="2000" b="1" dirty="0" smtClean="0">
                <a:solidFill>
                  <a:srgbClr val="00B050"/>
                </a:solidFill>
              </a:rPr>
              <a:t>g and testing samples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Examining the RMSE for the different hold out proportions.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B050"/>
                </a:solidFill>
              </a:rPr>
              <a:t>Examining for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200" b="1" dirty="0" smtClean="0"/>
          </a:p>
          <a:p>
            <a:r>
              <a:rPr lang="en-US" sz="2200" b="1" dirty="0" smtClean="0"/>
              <a:t>4) Incorporating spatial information: </a:t>
            </a:r>
            <a:r>
              <a:rPr lang="en-US" sz="2200" b="1" dirty="0" err="1" smtClean="0"/>
              <a:t>Kriging</a:t>
            </a:r>
            <a:r>
              <a:rPr lang="en-US" sz="2200" b="1" dirty="0" smtClean="0"/>
              <a:t> and spatial filtering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00B050"/>
                </a:solidFill>
              </a:rPr>
              <a:t>GAM + </a:t>
            </a:r>
            <a:r>
              <a:rPr lang="en-US" sz="2200" b="1" dirty="0" err="1" smtClean="0">
                <a:solidFill>
                  <a:srgbClr val="00B050"/>
                </a:solidFill>
              </a:rPr>
              <a:t>Kriging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00B050"/>
                </a:solidFill>
              </a:rPr>
              <a:t>Spatial eigenvectors</a:t>
            </a:r>
          </a:p>
        </p:txBody>
      </p:sp>
    </p:spTree>
    <p:extLst>
      <p:ext uri="{BB962C8B-B14F-4D97-AF65-F5344CB8AC3E}">
        <p14:creationId xmlns:p14="http://schemas.microsoft.com/office/powerpoint/2010/main" val="33123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81" y="685800"/>
            <a:ext cx="909189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 have </a:t>
            </a:r>
            <a:r>
              <a:rPr lang="en-US" sz="2800" b="1" dirty="0" smtClean="0"/>
              <a:t>been </a:t>
            </a:r>
            <a:r>
              <a:rPr lang="en-US" sz="2800" b="1" dirty="0" smtClean="0"/>
              <a:t>working on:</a:t>
            </a:r>
          </a:p>
          <a:p>
            <a:endParaRPr lang="en-US" sz="2000" b="1" dirty="0" smtClean="0"/>
          </a:p>
          <a:p>
            <a:r>
              <a:rPr lang="en-US" sz="2000" b="1" dirty="0"/>
              <a:t>1</a:t>
            </a:r>
            <a:r>
              <a:rPr lang="en-US" sz="2000" b="1" dirty="0" smtClean="0"/>
              <a:t>) GAM prediction for 365 dates and first round up of results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Assessing results across the year.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2) GAM prediction: model diagnostics and residuals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Contribution of variables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Outliers: searching for patterns.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Improving screening of unreliable observations.</a:t>
            </a:r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Land cover and LST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3</a:t>
            </a:r>
            <a:r>
              <a:rPr lang="en-US" sz="2000" b="1" dirty="0" smtClean="0"/>
              <a:t>) Examining the effect of sampling on the results</a:t>
            </a:r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Examining the RMSE for different trainin</a:t>
            </a:r>
            <a:r>
              <a:rPr lang="en-US" sz="2000" b="1" dirty="0" smtClean="0"/>
              <a:t>g and testing samples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Examining the RMSE for the different hold out proportions.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4) Incorporating spatial information: </a:t>
            </a:r>
            <a:r>
              <a:rPr lang="en-US" sz="2200" b="1" dirty="0" err="1" smtClean="0"/>
              <a:t>Kriging</a:t>
            </a:r>
            <a:r>
              <a:rPr lang="en-US" sz="2200" b="1" dirty="0" smtClean="0"/>
              <a:t> and spatial filtering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GAM + </a:t>
            </a:r>
            <a:r>
              <a:rPr lang="en-US" sz="2200" b="1" dirty="0" err="1" smtClean="0"/>
              <a:t>Kriging</a:t>
            </a:r>
            <a:endParaRPr lang="en-US" sz="2200" b="1" dirty="0" smtClean="0"/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Spatial eigenvectors</a:t>
            </a:r>
          </a:p>
        </p:txBody>
      </p:sp>
    </p:spTree>
    <p:extLst>
      <p:ext uri="{BB962C8B-B14F-4D97-AF65-F5344CB8AC3E}">
        <p14:creationId xmlns:p14="http://schemas.microsoft.com/office/powerpoint/2010/main" val="36497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98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1) ASSESSING RESULTS ACROSS THE YEAR:</a:t>
            </a:r>
          </a:p>
          <a:p>
            <a:pPr algn="ctr"/>
            <a:r>
              <a:rPr lang="en-US" sz="2400" b="1" dirty="0" smtClean="0"/>
              <a:t>Running GAM over 365 dates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78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GAM MODELS USED FOR THE ANALYSIS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71688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mod1</a:t>
            </a:r>
            <a:r>
              <a:rPr lang="en-US" dirty="0"/>
              <a:t>&lt;- </a:t>
            </a:r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 (ELEV_SRTM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mod2</a:t>
            </a:r>
            <a:r>
              <a:rPr lang="en-US" dirty="0"/>
              <a:t>&lt;- </a:t>
            </a:r>
            <a:r>
              <a:rPr lang="en-US" dirty="0" err="1" smtClean="0"/>
              <a:t>tmax</a:t>
            </a:r>
            <a:r>
              <a:rPr lang="en-US" dirty="0"/>
              <a:t>~ </a:t>
            </a:r>
            <a:r>
              <a:rPr lang="en-US" dirty="0" smtClean="0"/>
              <a:t>s(</a:t>
            </a:r>
            <a:r>
              <a:rPr lang="en-US" dirty="0" err="1" smtClean="0"/>
              <a:t>lat,lon</a:t>
            </a:r>
            <a:r>
              <a:rPr lang="en-US" dirty="0" smtClean="0"/>
              <a:t>) +s(ELEV_SRTM) </a:t>
            </a:r>
            <a:endParaRPr lang="en-US" dirty="0"/>
          </a:p>
          <a:p>
            <a:r>
              <a:rPr lang="en-US" dirty="0"/>
              <a:t>  </a:t>
            </a:r>
            <a:endParaRPr lang="en-US" dirty="0" smtClean="0"/>
          </a:p>
          <a:p>
            <a:r>
              <a:rPr lang="en-US" b="1" dirty="0" smtClean="0"/>
              <a:t>mod3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 (ELEV_SRTM) +  s (</a:t>
            </a:r>
            <a:r>
              <a:rPr lang="en-US" dirty="0" err="1"/>
              <a:t>Northness</a:t>
            </a:r>
            <a:r>
              <a:rPr lang="en-US" dirty="0"/>
              <a:t>)+ s (</a:t>
            </a:r>
            <a:r>
              <a:rPr lang="en-US" dirty="0" err="1"/>
              <a:t>Eastness</a:t>
            </a:r>
            <a:r>
              <a:rPr lang="en-US" dirty="0"/>
              <a:t>) + s(DISTOC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mod4</a:t>
            </a:r>
            <a:r>
              <a:rPr lang="en-US" dirty="0"/>
              <a:t>&lt;- </a:t>
            </a:r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s(ELEV_SRTM) + s(</a:t>
            </a:r>
            <a:r>
              <a:rPr lang="en-US" dirty="0" err="1"/>
              <a:t>Northness</a:t>
            </a:r>
            <a:r>
              <a:rPr lang="en-US" dirty="0"/>
              <a:t>) + s (</a:t>
            </a:r>
            <a:r>
              <a:rPr lang="en-US" dirty="0" err="1"/>
              <a:t>Eastness</a:t>
            </a:r>
            <a:r>
              <a:rPr lang="en-US" dirty="0"/>
              <a:t>) + s(DISTOC) + s(LST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 </a:t>
            </a:r>
            <a:endParaRPr lang="en-US" dirty="0" smtClean="0"/>
          </a:p>
          <a:p>
            <a:r>
              <a:rPr lang="en-US" b="1" dirty="0" smtClean="0"/>
              <a:t>mod5</a:t>
            </a:r>
            <a:r>
              <a:rPr lang="en-US" dirty="0"/>
              <a:t>&lt;- </a:t>
            </a:r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lat,lon</a:t>
            </a:r>
            <a:r>
              <a:rPr lang="en-US" dirty="0"/>
              <a:t>) +s(ELEV_SRTM) + s(</a:t>
            </a:r>
            <a:r>
              <a:rPr lang="en-US" dirty="0" err="1"/>
              <a:t>Northness,Eastness</a:t>
            </a:r>
            <a:r>
              <a:rPr lang="en-US" dirty="0"/>
              <a:t>) + s(DISTOC) + s(LST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mod6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lat,lon</a:t>
            </a:r>
            <a:r>
              <a:rPr lang="en-US" dirty="0"/>
              <a:t>) +s(ELEV_SRTM) + s(</a:t>
            </a:r>
            <a:r>
              <a:rPr lang="en-US" dirty="0" err="1"/>
              <a:t>Northness,Eastness</a:t>
            </a:r>
            <a:r>
              <a:rPr lang="en-US" dirty="0"/>
              <a:t>) + s(DISTOC) + s(LST,LC1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mod7</a:t>
            </a:r>
            <a:r>
              <a:rPr lang="en-US" dirty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</a:t>
            </a:r>
            <a:r>
              <a:rPr lang="en-US" dirty="0"/>
              <a:t>s(</a:t>
            </a:r>
            <a:r>
              <a:rPr lang="en-US" dirty="0" err="1"/>
              <a:t>lat,lon</a:t>
            </a:r>
            <a:r>
              <a:rPr lang="en-US" dirty="0"/>
              <a:t>) +s(ELEV_SRTM) + s(</a:t>
            </a:r>
            <a:r>
              <a:rPr lang="en-US" dirty="0" err="1"/>
              <a:t>Northness,Eastness</a:t>
            </a:r>
            <a:r>
              <a:rPr lang="en-US" dirty="0"/>
              <a:t>) + s(DISTOC) + s(LST,LC3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mod8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lat,lon</a:t>
            </a:r>
            <a:r>
              <a:rPr lang="en-US" dirty="0" smtClean="0"/>
              <a:t>) +s(ELEV_SRTM) + s(</a:t>
            </a:r>
            <a:r>
              <a:rPr lang="en-US" dirty="0" err="1" smtClean="0"/>
              <a:t>Northness,Eastness</a:t>
            </a:r>
            <a:r>
              <a:rPr lang="en-US" dirty="0" smtClean="0"/>
              <a:t>) + s(DISTOC) + s(LST) + s(LC1)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84266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monthly LST mean…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60488"/>
            <a:ext cx="8656637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57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FIRST SUMMARY ROUND UP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42888" y="6019800"/>
            <a:ext cx="890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mod3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</a:t>
            </a:r>
            <a:r>
              <a:rPr lang="en-US" dirty="0" smtClean="0"/>
              <a:t>) + s (</a:t>
            </a:r>
            <a:r>
              <a:rPr lang="en-US" dirty="0" err="1" smtClean="0"/>
              <a:t>lon</a:t>
            </a:r>
            <a:r>
              <a:rPr lang="en-US" dirty="0" smtClean="0"/>
              <a:t>) + s (ELEV_SRTM) +  s (</a:t>
            </a:r>
            <a:r>
              <a:rPr lang="en-US" dirty="0" err="1" smtClean="0"/>
              <a:t>Northness</a:t>
            </a:r>
            <a:r>
              <a:rPr lang="en-US" dirty="0" smtClean="0"/>
              <a:t>)+ s (</a:t>
            </a:r>
            <a:r>
              <a:rPr lang="en-US" dirty="0" err="1" smtClean="0"/>
              <a:t>Eastness</a:t>
            </a:r>
            <a:r>
              <a:rPr lang="en-US" dirty="0" smtClean="0"/>
              <a:t>) + s(DISTOC)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5054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and median RMSE based on the 10 selected 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DISTRIBUTION FOR YEAR 2010</a:t>
            </a:r>
            <a:endParaRPr 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/>
          <a:stretch/>
        </p:blipFill>
        <p:spPr bwMode="auto">
          <a:xfrm>
            <a:off x="863600" y="762000"/>
            <a:ext cx="7823200" cy="543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79330" y="6244381"/>
            <a:ext cx="399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mod2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lat,lon</a:t>
            </a:r>
            <a:r>
              <a:rPr lang="en-US" dirty="0" smtClean="0"/>
              <a:t>) +s(ELEV_SRTM)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387" y="8059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on 365 dates…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28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DISTRIBUTION FOR YEAR 2010</a:t>
            </a:r>
            <a:endParaRPr 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/>
          <a:stretch/>
        </p:blipFill>
        <p:spPr bwMode="auto">
          <a:xfrm>
            <a:off x="787400" y="693839"/>
            <a:ext cx="7823200" cy="556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43" y="6260068"/>
            <a:ext cx="916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mod6</a:t>
            </a:r>
            <a:r>
              <a:rPr lang="en-US" dirty="0" smtClean="0"/>
              <a:t>&lt;- </a:t>
            </a:r>
            <a:r>
              <a:rPr lang="en-US" dirty="0" err="1" smtClean="0"/>
              <a:t>tmax</a:t>
            </a:r>
            <a:r>
              <a:rPr lang="en-US" dirty="0" smtClean="0"/>
              <a:t>~ s(</a:t>
            </a:r>
            <a:r>
              <a:rPr lang="en-US" dirty="0" err="1" smtClean="0"/>
              <a:t>lat,lon</a:t>
            </a:r>
            <a:r>
              <a:rPr lang="en-US" dirty="0" smtClean="0"/>
              <a:t>) +s(ELEV_SRTM) + s(</a:t>
            </a:r>
            <a:r>
              <a:rPr lang="en-US" dirty="0" err="1" smtClean="0"/>
              <a:t>Northness,Eastness</a:t>
            </a:r>
            <a:r>
              <a:rPr lang="en-US" dirty="0" smtClean="0"/>
              <a:t>) + s(DISTOC) + s(LST,LC1)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229" y="1814232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ASSESSING RESULTS ACROSS THE YEAR:</a:t>
            </a:r>
          </a:p>
          <a:p>
            <a:pPr algn="ctr"/>
            <a:r>
              <a:rPr lang="en-US" sz="2400" b="1" dirty="0" smtClean="0"/>
              <a:t>Running GAM over 365 dates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Mean RMSE is between 2.4C and 2.5C with model 2 performing the best but…:</a:t>
            </a:r>
          </a:p>
          <a:p>
            <a:r>
              <a:rPr lang="en-US" dirty="0" smtClean="0">
                <a:sym typeface="Wingdings" pitchFamily="2" charset="2"/>
              </a:rPr>
              <a:t>- The data suggest that models with LST might perform better when some winter dates are removed. </a:t>
            </a:r>
          </a:p>
          <a:p>
            <a:r>
              <a:rPr lang="en-US" dirty="0" smtClean="0">
                <a:sym typeface="Wingdings" pitchFamily="2" charset="2"/>
              </a:rPr>
              <a:t> - thus we must a</a:t>
            </a:r>
            <a:r>
              <a:rPr lang="en-US" dirty="0" smtClean="0"/>
              <a:t>ssess the RMSE per month/seasons</a:t>
            </a:r>
            <a:r>
              <a:rPr lang="en-US" dirty="0"/>
              <a:t> </a:t>
            </a:r>
            <a:r>
              <a:rPr lang="en-US" dirty="0" smtClean="0"/>
              <a:t>and different hold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413338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2) GAM prediction: model diagnostics and residuals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Contribution of variables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Outliers: searching for patterns.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Improving screening of unreliable observations.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Land cover and LST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3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17393</TotalTime>
  <Words>665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parmentier</dc:creator>
  <cp:lastModifiedBy>parmentier</cp:lastModifiedBy>
  <cp:revision>78</cp:revision>
  <dcterms:created xsi:type="dcterms:W3CDTF">2012-04-21T21:45:52Z</dcterms:created>
  <dcterms:modified xsi:type="dcterms:W3CDTF">2012-05-03T23:39:09Z</dcterms:modified>
</cp:coreProperties>
</file>