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67" r:id="rId3"/>
    <p:sldId id="269" r:id="rId4"/>
    <p:sldId id="270" r:id="rId5"/>
    <p:sldId id="259" r:id="rId6"/>
    <p:sldId id="271" r:id="rId7"/>
    <p:sldId id="275" r:id="rId8"/>
    <p:sldId id="272" r:id="rId9"/>
    <p:sldId id="257" r:id="rId10"/>
    <p:sldId id="274" r:id="rId11"/>
    <p:sldId id="276" r:id="rId12"/>
    <p:sldId id="284" r:id="rId13"/>
    <p:sldId id="277" r:id="rId14"/>
    <p:sldId id="280" r:id="rId15"/>
    <p:sldId id="282" r:id="rId16"/>
    <p:sldId id="278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84025" autoAdjust="0"/>
  </p:normalViewPr>
  <p:slideViewPr>
    <p:cSldViewPr>
      <p:cViewPr varScale="1">
        <p:scale>
          <a:sx n="57" d="100"/>
          <a:sy n="57" d="100"/>
        </p:scale>
        <p:origin x="-15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780F-EA8B-4F15-8A89-80DA91CC5194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B0188-28AF-4DC3-8B2A-64B14601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368C-88F9-4A84-8FFB-D99429847482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B9F8-C40C-413D-82DF-B87D98FE6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Remotely sensed land cover heterogeneity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Mao-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Tuanmu</a:t>
            </a:r>
            <a:endParaRPr lang="en-US" dirty="0" smtClean="0"/>
          </a:p>
          <a:p>
            <a:r>
              <a:rPr lang="en-US" dirty="0" smtClean="0"/>
              <a:t>5/29/2012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GLCM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Pixel neighborhood</a:t>
            </a:r>
          </a:p>
          <a:p>
            <a:r>
              <a:rPr lang="en-US" dirty="0" smtClean="0"/>
              <a:t>Pixel pairs</a:t>
            </a:r>
          </a:p>
          <a:p>
            <a:pPr lvl="1"/>
            <a:r>
              <a:rPr lang="en-US" dirty="0"/>
              <a:t>Direction (0°, 90°, 45°, 135°)</a:t>
            </a:r>
          </a:p>
          <a:p>
            <a:pPr lvl="1"/>
            <a:r>
              <a:rPr lang="en-US" dirty="0"/>
              <a:t>Offset distance (offset = 0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Contrast-related</a:t>
            </a:r>
          </a:p>
          <a:p>
            <a:pPr lvl="2"/>
            <a:r>
              <a:rPr lang="en-US" dirty="0" smtClean="0"/>
              <a:t>Contrast, dissimilarity, homogeneity</a:t>
            </a:r>
          </a:p>
          <a:p>
            <a:pPr lvl="1"/>
            <a:r>
              <a:rPr lang="en-US" dirty="0" smtClean="0"/>
              <a:t>Orderliness-related</a:t>
            </a:r>
          </a:p>
          <a:p>
            <a:pPr lvl="2"/>
            <a:r>
              <a:rPr lang="en-US" dirty="0" smtClean="0"/>
              <a:t>Angular second moment, entropy</a:t>
            </a:r>
          </a:p>
          <a:p>
            <a:pPr lvl="1"/>
            <a:r>
              <a:rPr lang="en-US" dirty="0" smtClean="0"/>
              <a:t>Descriptive statistics</a:t>
            </a:r>
          </a:p>
          <a:p>
            <a:pPr lvl="2"/>
            <a:r>
              <a:rPr lang="en-US" dirty="0" smtClean="0"/>
              <a:t>Mean, variance, correlation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72344"/>
              </p:ext>
            </p:extLst>
          </p:nvPr>
        </p:nvGraphicFramePr>
        <p:xfrm>
          <a:off x="6248400" y="2011680"/>
          <a:ext cx="19050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00"/>
                <a:gridCol w="635000"/>
                <a:gridCol w="635000"/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anchor="ctr"/>
                </a:tc>
              </a:tr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anchor="ctr"/>
                </a:tc>
              </a:tr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i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6692153" y="2240280"/>
            <a:ext cx="3810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 rot="16200000">
            <a:off x="6376147" y="3152439"/>
            <a:ext cx="3810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18436612">
            <a:off x="7329686" y="2545080"/>
            <a:ext cx="3810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2450065">
            <a:off x="7315200" y="3184497"/>
            <a:ext cx="381000" cy="1524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Second-order Texture Measures</a:t>
            </a:r>
            <a:endParaRPr lang="en-US" dirty="0"/>
          </a:p>
        </p:txBody>
      </p:sp>
      <p:pic>
        <p:nvPicPr>
          <p:cNvPr id="2050" name="Picture 2" descr="D:\Work\Texture\Maps\Landsat_scenes\p044r030_ASM3x3_m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Texture\Maps\Landsat_scenes\p044r030_HOM3x3_m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90600" y="1600200"/>
                <a:ext cx="3248966" cy="100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Angular second </a:t>
                </a:r>
                <a:r>
                  <a:rPr lang="en-US" sz="2400" dirty="0" smtClean="0"/>
                  <a:t>moment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/>
                          </m:ctrlPr>
                        </m:naryPr>
                        <m:sub>
                          <m:r>
                            <a:rPr lang="en-US" sz="1600" i="1"/>
                            <m:t>𝑖</m:t>
                          </m:r>
                          <m:r>
                            <a:rPr lang="en-US" sz="1600" i="1"/>
                            <m:t>,</m:t>
                          </m:r>
                          <m:r>
                            <a:rPr lang="en-US" sz="1600" i="1"/>
                            <m:t>𝑗</m:t>
                          </m:r>
                          <m:r>
                            <a:rPr lang="en-US" sz="1600" i="1"/>
                            <m:t>=0</m:t>
                          </m:r>
                        </m:sub>
                        <m:sup>
                          <m:r>
                            <a:rPr lang="en-US" sz="1600" i="1"/>
                            <m:t>𝑁</m:t>
                          </m:r>
                          <m:r>
                            <a:rPr lang="en-US" sz="1600" i="1"/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/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3248966" cy="1003031"/>
              </a:xfrm>
              <a:prstGeom prst="rect">
                <a:avLst/>
              </a:prstGeom>
              <a:blipFill rotWithShape="1">
                <a:blip r:embed="rId4"/>
                <a:stretch>
                  <a:fillRect l="-2632" t="-4878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38767" y="1600200"/>
                <a:ext cx="2222532" cy="100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Homogeneity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/>
                          </m:ctrlPr>
                        </m:naryPr>
                        <m:sub>
                          <m:r>
                            <a:rPr lang="en-US" sz="1600" i="1"/>
                            <m:t>𝑖</m:t>
                          </m:r>
                          <m:r>
                            <a:rPr lang="en-US" sz="1600" i="1"/>
                            <m:t>,</m:t>
                          </m:r>
                          <m:r>
                            <a:rPr lang="en-US" sz="1600" i="1"/>
                            <m:t>𝑗</m:t>
                          </m:r>
                          <m:r>
                            <a:rPr lang="en-US" sz="1600" i="1"/>
                            <m:t>=0</m:t>
                          </m:r>
                        </m:sub>
                        <m:sup>
                          <m:r>
                            <a:rPr lang="en-US" sz="1600" i="1"/>
                            <m:t>𝑁</m:t>
                          </m:r>
                          <m:r>
                            <a:rPr lang="en-US" sz="1600" i="1"/>
                            <m:t>−1</m:t>
                          </m:r>
                        </m:sup>
                        <m:e>
                          <m:f>
                            <m:fPr>
                              <m:type m:val="lin"/>
                              <m:ctrlPr>
                                <a:rPr lang="en-US" sz="1600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/>
                                  </m:ctrlPr>
                                </m:sSubPr>
                                <m:e>
                                  <m:r>
                                    <a:rPr lang="en-US" sz="1600" i="1"/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/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/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/>
                                  </m:ctrlPr>
                                </m:sSupPr>
                                <m:e>
                                  <m:r>
                                    <a:rPr lang="en-US" sz="1600" i="1"/>
                                    <m:t>(</m:t>
                                  </m:r>
                                  <m:r>
                                    <a:rPr lang="en-US" sz="1600" i="1"/>
                                    <m:t>𝑖</m:t>
                                  </m:r>
                                  <m:r>
                                    <a:rPr lang="en-US" sz="1600" i="1"/>
                                    <m:t>−</m:t>
                                  </m:r>
                                  <m:r>
                                    <a:rPr lang="en-US" sz="1600" i="1"/>
                                    <m:t>𝑗</m:t>
                                  </m:r>
                                  <m:r>
                                    <a:rPr lang="en-US" sz="1600" i="1"/>
                                    <m:t>)</m:t>
                                  </m:r>
                                </m:e>
                                <m:sup>
                                  <m:r>
                                    <a:rPr lang="en-US" sz="1600" i="1"/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67" y="1600200"/>
                <a:ext cx="2222532" cy="1003031"/>
              </a:xfrm>
              <a:prstGeom prst="rect">
                <a:avLst/>
              </a:prstGeom>
              <a:blipFill rotWithShape="1">
                <a:blip r:embed="rId5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0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Second-order Texture 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2318" y="1447800"/>
                <a:ext cx="3068470" cy="100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Contrast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600" i="1" smtClean="0"/>
                          </m:ctrlPr>
                        </m:naryPr>
                        <m:sub>
                          <m:r>
                            <a:rPr lang="en-US" sz="1600" i="1"/>
                            <m:t>𝑖</m:t>
                          </m:r>
                          <m:r>
                            <a:rPr lang="en-US" sz="1600" i="1"/>
                            <m:t>,</m:t>
                          </m:r>
                          <m:r>
                            <a:rPr lang="en-US" sz="1600" i="1"/>
                            <m:t>𝑗</m:t>
                          </m:r>
                          <m:r>
                            <a:rPr lang="en-US" sz="1600" i="1"/>
                            <m:t>=0</m:t>
                          </m:r>
                        </m:sub>
                        <m:sup>
                          <m:r>
                            <a:rPr lang="en-US" sz="1600" i="1"/>
                            <m:t>𝑁</m:t>
                          </m:r>
                          <m:r>
                            <a:rPr lang="en-US" sz="1600" i="1"/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𝑃</m:t>
                              </m:r>
                            </m:e>
                            <m:sub>
                              <m:r>
                                <a:rPr lang="en-US" sz="1600" i="1"/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/>
                              </m:ctrlPr>
                            </m:sSupPr>
                            <m:e>
                              <m:r>
                                <a:rPr lang="en-US" sz="1600" i="1"/>
                                <m:t>(</m:t>
                              </m:r>
                              <m:r>
                                <a:rPr lang="en-US" sz="1600" i="1"/>
                                <m:t>𝑖</m:t>
                              </m:r>
                              <m:r>
                                <a:rPr lang="en-US" sz="1600" i="1"/>
                                <m:t>−</m:t>
                              </m:r>
                              <m:r>
                                <a:rPr lang="en-US" sz="1600" i="1"/>
                                <m:t>𝑗</m:t>
                              </m:r>
                              <m:r>
                                <a:rPr lang="en-US" sz="1600" i="1"/>
                                <m:t>)</m:t>
                              </m:r>
                            </m:e>
                            <m:sup>
                              <m:r>
                                <a:rPr lang="en-US" sz="1600" i="1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18" y="1447800"/>
                <a:ext cx="3068470" cy="1003031"/>
              </a:xfrm>
              <a:prstGeom prst="rect">
                <a:avLst/>
              </a:prstGeom>
              <a:blipFill rotWithShape="1">
                <a:blip r:embed="rId2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07967" y="1447800"/>
                <a:ext cx="3800849" cy="1011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Correlation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600" i="1"/>
                          </m:ctrlPr>
                        </m:naryPr>
                        <m:sub>
                          <m:r>
                            <a:rPr lang="en-US" sz="1600" i="1"/>
                            <m:t>𝑖</m:t>
                          </m:r>
                          <m:r>
                            <a:rPr lang="en-US" sz="1600" i="1"/>
                            <m:t>,</m:t>
                          </m:r>
                          <m:r>
                            <a:rPr lang="en-US" sz="1600" i="1"/>
                            <m:t>𝑗</m:t>
                          </m:r>
                          <m:r>
                            <a:rPr lang="en-US" sz="1600" i="1"/>
                            <m:t>=0</m:t>
                          </m:r>
                        </m:sub>
                        <m:sup>
                          <m:r>
                            <a:rPr lang="en-US" sz="1600" i="1"/>
                            <m:t>𝑁</m:t>
                          </m:r>
                          <m:r>
                            <a:rPr lang="en-US" sz="1600" i="1"/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/>
                              </m:ctrlPr>
                            </m:sSubPr>
                            <m:e>
                              <m:r>
                                <a:rPr lang="en-US" sz="1600" i="1"/>
                                <m:t>𝑃</m:t>
                              </m:r>
                            </m:e>
                            <m:sub>
                              <m:r>
                                <a:rPr lang="en-US" sz="1600" i="1"/>
                                <m:t>𝑖𝑗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/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/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1600" i="1"/>
                                      </m:ctrlPr>
                                    </m:dPr>
                                    <m:e>
                                      <m:r>
                                        <a:rPr lang="en-US" sz="1600" i="1"/>
                                        <m:t>𝑖</m:t>
                                      </m:r>
                                      <m:r>
                                        <a:rPr lang="en-US" sz="1600" i="1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600" i="1"/>
                                      </m:ctrlPr>
                                    </m:dPr>
                                    <m:e>
                                      <m:r>
                                        <a:rPr lang="en-US" sz="1600" i="1"/>
                                        <m:t>𝑗</m:t>
                                      </m:r>
                                      <m:r>
                                        <a:rPr lang="en-US" sz="1600" i="1"/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/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/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600" i="1"/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600" i="1"/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/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/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/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i="1"/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1600" i="1"/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/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/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/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i="1"/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67" y="1447800"/>
                <a:ext cx="3800849" cy="1011239"/>
              </a:xfrm>
              <a:prstGeom prst="rect">
                <a:avLst/>
              </a:prstGeom>
              <a:blipFill rotWithShape="1">
                <a:blip r:embed="rId3"/>
                <a:stretch>
                  <a:fillRect t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D:\Work\Texture\Maps\Landsat_scenes\p044r030_CON500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3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Work\Texture\Maps\Landsat_scenes\p044r030_COR500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2" y="2819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Window vs. Fixed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Moving window approach</a:t>
            </a:r>
          </a:p>
          <a:p>
            <a:pPr lvl="1"/>
            <a:r>
              <a:rPr lang="en-US" dirty="0" smtClean="0"/>
              <a:t>Run a moving window across the entire image (study area) to calculate first- and second-order metrics for each pixel (e.g., Landsat pixel of 30m)</a:t>
            </a:r>
          </a:p>
          <a:p>
            <a:pPr lvl="1"/>
            <a:r>
              <a:rPr lang="en-US" dirty="0" smtClean="0"/>
              <a:t>Aggregate metric values (e.g., calculate mean and SD) for </a:t>
            </a:r>
            <a:r>
              <a:rPr lang="en-US" dirty="0" smtClean="0"/>
              <a:t>a </a:t>
            </a:r>
            <a:r>
              <a:rPr lang="en-US" dirty="0" smtClean="0"/>
              <a:t>larger </a:t>
            </a:r>
            <a:r>
              <a:rPr lang="en-US" dirty="0" smtClean="0"/>
              <a:t>regular grid </a:t>
            </a:r>
            <a:r>
              <a:rPr lang="en-US" dirty="0" smtClean="0"/>
              <a:t>(e.g., MODIS 500m grid) or specific area (e.g., sampling plot)</a:t>
            </a:r>
          </a:p>
          <a:p>
            <a:r>
              <a:rPr lang="en-US" dirty="0" smtClean="0"/>
              <a:t>Fixed grid approach</a:t>
            </a:r>
          </a:p>
          <a:p>
            <a:pPr lvl="1"/>
            <a:r>
              <a:rPr lang="en-US" dirty="0" smtClean="0"/>
              <a:t>Directly calculate metrics based on the values of Landsat pixels within each MODIS </a:t>
            </a:r>
            <a:r>
              <a:rPr lang="en-US" dirty="0" smtClean="0"/>
              <a:t>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Comparison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9" y="2556349"/>
            <a:ext cx="3896901" cy="34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9" y="2533937"/>
            <a:ext cx="3896901" cy="34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7701" y="6019800"/>
            <a:ext cx="400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Fixed grid approach</a:t>
            </a:r>
          </a:p>
          <a:p>
            <a:pPr algn="ctr"/>
            <a:r>
              <a:rPr lang="en-US" sz="2000" dirty="0" smtClean="0"/>
              <a:t>(Metric values in MODIS 500m grids)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58368" y="3991925"/>
            <a:ext cx="4332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Moving window approach </a:t>
            </a:r>
          </a:p>
          <a:p>
            <a:pPr algn="ctr"/>
            <a:r>
              <a:rPr lang="en-US" sz="2000" dirty="0" smtClean="0"/>
              <a:t>(Mean of metric values in 3x3 windows)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20013" y="2057400"/>
            <a:ext cx="16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Homogeneity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91200" y="2069068"/>
            <a:ext cx="261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Angular second moment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7701" y="6019800"/>
            <a:ext cx="400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Fixed grid approach</a:t>
            </a:r>
          </a:p>
          <a:p>
            <a:pPr algn="ctr"/>
            <a:r>
              <a:rPr lang="en-US" sz="2000" dirty="0" smtClean="0"/>
              <a:t>(Metric values in MODIS 500m grids)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957364" y="3991925"/>
            <a:ext cx="4730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Moving window approach </a:t>
            </a:r>
          </a:p>
          <a:p>
            <a:pPr algn="ctr"/>
            <a:r>
              <a:rPr lang="en-US" sz="2000" dirty="0" smtClean="0"/>
              <a:t>(Mean of metric values in moving windows)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057400"/>
            <a:ext cx="226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3x3 moving window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67400" y="2069068"/>
            <a:ext cx="2298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11x11 moving window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41" y="2590800"/>
            <a:ext cx="3891719" cy="316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81835"/>
            <a:ext cx="3896901" cy="316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1524000"/>
            <a:ext cx="25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Deviation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2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Window vs. Fixed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Moving window approach</a:t>
            </a:r>
          </a:p>
          <a:p>
            <a:pPr lvl="1"/>
            <a:r>
              <a:rPr lang="en-US" dirty="0" smtClean="0"/>
              <a:t>Texture characteristics at different grains (3x3, 11x11…)</a:t>
            </a:r>
          </a:p>
          <a:p>
            <a:pPr lvl="1"/>
            <a:r>
              <a:rPr lang="en-US" dirty="0" smtClean="0"/>
              <a:t>Computation-intensive</a:t>
            </a:r>
            <a:endParaRPr lang="en-US" dirty="0" smtClean="0"/>
          </a:p>
          <a:p>
            <a:r>
              <a:rPr lang="en-US" dirty="0" smtClean="0"/>
              <a:t>Fixed grid approach</a:t>
            </a:r>
          </a:p>
          <a:p>
            <a:pPr lvl="1"/>
            <a:r>
              <a:rPr lang="en-US" dirty="0" smtClean="0"/>
              <a:t>Texture characteristics at the scale of the fixed </a:t>
            </a:r>
            <a:r>
              <a:rPr lang="en-US" dirty="0" smtClean="0"/>
              <a:t>grid</a:t>
            </a:r>
          </a:p>
          <a:p>
            <a:pPr lvl="1"/>
            <a:r>
              <a:rPr lang="en-US" dirty="0" smtClean="0"/>
              <a:t>Easier to interpret</a:t>
            </a:r>
            <a:endParaRPr lang="en-US" dirty="0" smtClean="0"/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less computation-intensive (&gt; 10 times faster)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between texture measures and landscape metrics from categorical land cover data (NLCD)</a:t>
            </a:r>
          </a:p>
          <a:p>
            <a:pPr lvl="1"/>
            <a:r>
              <a:rPr lang="en-US" dirty="0" err="1" smtClean="0"/>
              <a:t>Fragstats</a:t>
            </a:r>
            <a:endParaRPr lang="en-US" dirty="0" smtClean="0"/>
          </a:p>
          <a:p>
            <a:pPr lvl="1"/>
            <a:r>
              <a:rPr lang="en-US" dirty="0" smtClean="0"/>
              <a:t>Only in the Windows system</a:t>
            </a:r>
          </a:p>
          <a:p>
            <a:pPr lvl="1"/>
            <a:r>
              <a:rPr lang="en-US" dirty="0" smtClean="0"/>
              <a:t>Cannot handle the entire Landsat scene with the moving window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 related to spatial autocorrelation</a:t>
            </a:r>
          </a:p>
          <a:p>
            <a:pPr lvl="1"/>
            <a:r>
              <a:rPr lang="en-US" dirty="0" smtClean="0"/>
              <a:t>Measures of spatial autocorrelation (e.g., Moran’s I)</a:t>
            </a:r>
          </a:p>
          <a:p>
            <a:pPr lvl="1"/>
            <a:r>
              <a:rPr lang="en-US" dirty="0" smtClean="0"/>
              <a:t>Characteristics of </a:t>
            </a:r>
            <a:r>
              <a:rPr lang="en-US" dirty="0" err="1" smtClean="0"/>
              <a:t>variogram</a:t>
            </a:r>
            <a:r>
              <a:rPr lang="en-US" dirty="0" smtClean="0"/>
              <a:t> (e.g., sill and range)</a:t>
            </a:r>
          </a:p>
          <a:p>
            <a:r>
              <a:rPr lang="en-US" dirty="0" smtClean="0"/>
              <a:t>Seasonality effects</a:t>
            </a:r>
          </a:p>
          <a:p>
            <a:pPr lvl="1"/>
            <a:r>
              <a:rPr lang="en-US" dirty="0" smtClean="0"/>
              <a:t>Cropland</a:t>
            </a:r>
          </a:p>
          <a:p>
            <a:pPr lvl="1"/>
            <a:r>
              <a:rPr lang="en-US" dirty="0" smtClean="0"/>
              <a:t>Mosaicked images from NASA</a:t>
            </a:r>
          </a:p>
        </p:txBody>
      </p:sp>
    </p:spTree>
    <p:extLst>
      <p:ext uri="{BB962C8B-B14F-4D97-AF65-F5344CB8AC3E}">
        <p14:creationId xmlns:p14="http://schemas.microsoft.com/office/powerpoint/2010/main" val="11422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&amp; rationale</a:t>
            </a:r>
          </a:p>
          <a:p>
            <a:r>
              <a:rPr lang="en-US" dirty="0" smtClean="0"/>
              <a:t>Remotely sensed data</a:t>
            </a:r>
          </a:p>
          <a:p>
            <a:r>
              <a:rPr lang="en-US" dirty="0" smtClean="0"/>
              <a:t>Heterogeneity metrics</a:t>
            </a:r>
          </a:p>
          <a:p>
            <a:r>
              <a:rPr lang="en-US" dirty="0" smtClean="0"/>
              <a:t>Calculation approaches of heterogeneity metrics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heterogeneity of land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distributions and biodiversity patterns</a:t>
            </a:r>
          </a:p>
          <a:p>
            <a:r>
              <a:rPr lang="en-US" dirty="0" smtClean="0"/>
              <a:t>Landscape metrics based on categorical land cover maps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oundary delineation</a:t>
            </a:r>
          </a:p>
          <a:p>
            <a:pPr lvl="1"/>
            <a:r>
              <a:rPr lang="en-US" dirty="0" smtClean="0"/>
              <a:t>Heterogeneity within a land cover type</a:t>
            </a:r>
          </a:p>
          <a:p>
            <a:r>
              <a:rPr lang="en-US" dirty="0" smtClean="0"/>
              <a:t>Continuous measures of land surface characteristics from remote sensing</a:t>
            </a:r>
          </a:p>
        </p:txBody>
      </p:sp>
    </p:spTree>
    <p:extLst>
      <p:ext uri="{BB962C8B-B14F-4D97-AF65-F5344CB8AC3E}">
        <p14:creationId xmlns:p14="http://schemas.microsoft.com/office/powerpoint/2010/main" val="1319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</a:t>
            </a:r>
            <a:r>
              <a:rPr lang="en-US" dirty="0" smtClean="0"/>
              <a:t>xplore different approaches for quantifying land cover heterogeneity based on remotely sensed data</a:t>
            </a:r>
          </a:p>
          <a:p>
            <a:r>
              <a:rPr lang="en-US" dirty="0" smtClean="0"/>
              <a:t>To generate remote sensing-based heterogeneity metrics at the global scale</a:t>
            </a:r>
          </a:p>
          <a:p>
            <a:r>
              <a:rPr lang="en-US" dirty="0" smtClean="0"/>
              <a:t>To evaluate the usefulness of those metrics for explaining biodiversity patterns and monitoring their temporal dynamics</a:t>
            </a:r>
          </a:p>
        </p:txBody>
      </p:sp>
    </p:spTree>
    <p:extLst>
      <p:ext uri="{BB962C8B-B14F-4D97-AF65-F5344CB8AC3E}">
        <p14:creationId xmlns:p14="http://schemas.microsoft.com/office/powerpoint/2010/main" val="17118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 5 TM and Landsat 7 ETM+</a:t>
            </a:r>
          </a:p>
          <a:p>
            <a:r>
              <a:rPr lang="en-US" dirty="0" smtClean="0"/>
              <a:t>Global Land Survey (GLS) surface reflectance</a:t>
            </a:r>
          </a:p>
          <a:p>
            <a:pPr lvl="1"/>
            <a:r>
              <a:rPr lang="en-US" dirty="0" smtClean="0"/>
              <a:t>7 bands, QA</a:t>
            </a:r>
          </a:p>
          <a:p>
            <a:pPr lvl="1"/>
            <a:r>
              <a:rPr lang="en-US" dirty="0" smtClean="0"/>
              <a:t>Three epochs: 1990, 2000, 2005</a:t>
            </a:r>
          </a:p>
          <a:p>
            <a:pPr lvl="1"/>
            <a:r>
              <a:rPr lang="en-US" dirty="0" smtClean="0"/>
              <a:t>7,000~8,000+ scenes for each epoch</a:t>
            </a:r>
          </a:p>
          <a:p>
            <a:pPr lvl="1"/>
            <a:r>
              <a:rPr lang="en-US" dirty="0" smtClean="0"/>
              <a:t>22 scenes covering the entire Oregon</a:t>
            </a:r>
          </a:p>
          <a:p>
            <a:r>
              <a:rPr lang="en-US" dirty="0" smtClean="0"/>
              <a:t>Vegetation indices</a:t>
            </a:r>
          </a:p>
          <a:p>
            <a:pPr lvl="1"/>
            <a:r>
              <a:rPr lang="en-US" dirty="0" smtClean="0"/>
              <a:t>NDVI</a:t>
            </a:r>
          </a:p>
        </p:txBody>
      </p:sp>
    </p:spTree>
    <p:extLst>
      <p:ext uri="{BB962C8B-B14F-4D97-AF65-F5344CB8AC3E}">
        <p14:creationId xmlns:p14="http://schemas.microsoft.com/office/powerpoint/2010/main" val="2519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Sensing-Based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First-order texture measures</a:t>
            </a:r>
          </a:p>
          <a:p>
            <a:pPr lvl="1"/>
            <a:r>
              <a:rPr lang="en-US" dirty="0"/>
              <a:t>Statistics calculated from </a:t>
            </a:r>
            <a:r>
              <a:rPr lang="en-US" dirty="0" smtClean="0"/>
              <a:t>image pixel </a:t>
            </a:r>
            <a:r>
              <a:rPr lang="en-US" dirty="0"/>
              <a:t>values</a:t>
            </a:r>
            <a:endParaRPr lang="en-US" dirty="0" smtClean="0"/>
          </a:p>
          <a:p>
            <a:pPr lvl="1"/>
            <a:r>
              <a:rPr lang="en-US" dirty="0"/>
              <a:t>Composition of pixel values</a:t>
            </a:r>
          </a:p>
          <a:p>
            <a:pPr lvl="1"/>
            <a:r>
              <a:rPr lang="en-US" dirty="0" smtClean="0"/>
              <a:t>Average, SD, range, maximum, minimum and etc. of pixel values within a pixel neighborhood</a:t>
            </a:r>
            <a:endParaRPr lang="en-US" dirty="0"/>
          </a:p>
          <a:p>
            <a:pPr lvl="1"/>
            <a:r>
              <a:rPr lang="en-US" dirty="0" smtClean="0"/>
              <a:t>Values</a:t>
            </a:r>
            <a:r>
              <a:rPr lang="en-US" dirty="0" smtClean="0"/>
              <a:t> </a:t>
            </a:r>
            <a:r>
              <a:rPr lang="en-US" dirty="0" smtClean="0"/>
              <a:t>of individual spectral bands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inear or non-linear combinations of spectral </a:t>
            </a:r>
            <a:r>
              <a:rPr lang="en-US" dirty="0" smtClean="0"/>
              <a:t>bands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94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Texture Measures</a:t>
            </a:r>
            <a:endParaRPr lang="en-US" dirty="0"/>
          </a:p>
        </p:txBody>
      </p:sp>
      <p:pic>
        <p:nvPicPr>
          <p:cNvPr id="1026" name="Picture 2" descr="D:\Work\Texture\Maps\Landsat_scenes\p044r030_std_3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Texture\Maps\Landsat_scenes\p044r030_cv3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1600200"/>
            <a:ext cx="254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deviation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82378" y="1600200"/>
            <a:ext cx="30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Coefficient of variation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0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Sensing-Based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Second-order texture measures</a:t>
            </a:r>
          </a:p>
          <a:p>
            <a:pPr lvl="1"/>
            <a:r>
              <a:rPr lang="en-US" dirty="0"/>
              <a:t>Statistics </a:t>
            </a:r>
            <a:r>
              <a:rPr lang="en-US" dirty="0" smtClean="0"/>
              <a:t>calculated based on values of pixel pairs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on the </a:t>
            </a:r>
            <a:r>
              <a:rPr lang="en-US" dirty="0" smtClean="0"/>
              <a:t>spatial relationship </a:t>
            </a:r>
            <a:r>
              <a:rPr lang="en-US" dirty="0"/>
              <a:t>between two pixels</a:t>
            </a:r>
          </a:p>
          <a:p>
            <a:pPr lvl="1"/>
            <a:r>
              <a:rPr lang="en-US" dirty="0" smtClean="0"/>
              <a:t>Spatial configuration (or arrangement) of pixel values</a:t>
            </a:r>
          </a:p>
          <a:p>
            <a:pPr lvl="1"/>
            <a:r>
              <a:rPr lang="en-US" dirty="0" smtClean="0"/>
              <a:t>Metrics based on the Gray </a:t>
            </a:r>
            <a:r>
              <a:rPr lang="en-US" dirty="0"/>
              <a:t>Level Co-occurrence Matrix (GLCM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79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Gray Level Co-occurrence Matrix (GLCM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tabulation </a:t>
            </a:r>
            <a:r>
              <a:rPr lang="en-US" dirty="0"/>
              <a:t>of how often different combinations of pixel brightness values (grey levels) occur in </a:t>
            </a:r>
            <a:r>
              <a:rPr lang="en-US" dirty="0" smtClean="0"/>
              <a:t>a pixel neighborhood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symmetric n-by-n matrix, where n is the number of </a:t>
            </a:r>
            <a:r>
              <a:rPr lang="en-US" dirty="0" smtClean="0"/>
              <a:t>all possible </a:t>
            </a:r>
            <a:r>
              <a:rPr lang="en-US" dirty="0"/>
              <a:t>gray </a:t>
            </a:r>
            <a:r>
              <a:rPr lang="en-US" dirty="0" smtClean="0"/>
              <a:t>levels (e.g., n=16 (2^4) for a 4-bit image)</a:t>
            </a:r>
          </a:p>
          <a:p>
            <a:r>
              <a:rPr lang="en-US" dirty="0"/>
              <a:t>The </a:t>
            </a:r>
            <a:r>
              <a:rPr lang="en-US" dirty="0" smtClean="0"/>
              <a:t>element </a:t>
            </a:r>
            <a:r>
              <a:rPr lang="en-US" dirty="0" err="1" smtClean="0"/>
              <a:t>P</a:t>
            </a:r>
            <a:r>
              <a:rPr lang="en-US" sz="2800" dirty="0" err="1" smtClean="0"/>
              <a:t>ij</a:t>
            </a:r>
            <a:r>
              <a:rPr lang="en-US" dirty="0" smtClean="0"/>
              <a:t> of </a:t>
            </a:r>
            <a:r>
              <a:rPr lang="en-US" dirty="0"/>
              <a:t>a</a:t>
            </a:r>
            <a:r>
              <a:rPr lang="en-US" dirty="0" smtClean="0"/>
              <a:t> GLCM is the occurrence probability of the pixel pairs </a:t>
            </a:r>
            <a:r>
              <a:rPr lang="en-US" dirty="0" smtClean="0"/>
              <a:t>with values </a:t>
            </a:r>
            <a:r>
              <a:rPr lang="en-US" dirty="0" err="1" smtClean="0"/>
              <a:t>i</a:t>
            </a:r>
            <a:r>
              <a:rPr lang="en-US" dirty="0" smtClean="0"/>
              <a:t> and j within a pixel neighborhood</a:t>
            </a:r>
          </a:p>
        </p:txBody>
      </p:sp>
    </p:spTree>
    <p:extLst>
      <p:ext uri="{BB962C8B-B14F-4D97-AF65-F5344CB8AC3E}">
        <p14:creationId xmlns:p14="http://schemas.microsoft.com/office/powerpoint/2010/main" val="27319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746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Remotely sensed land cover heterogeneity</vt:lpstr>
      <vt:lpstr>Outline</vt:lpstr>
      <vt:lpstr>Spatial heterogeneity of land cover</vt:lpstr>
      <vt:lpstr>Objectives</vt:lpstr>
      <vt:lpstr>Remote Sensing Imagery</vt:lpstr>
      <vt:lpstr>Remote Sensing-Based Metrics</vt:lpstr>
      <vt:lpstr>First-order Texture Measures</vt:lpstr>
      <vt:lpstr>Remote Sensing-Based Metrics</vt:lpstr>
      <vt:lpstr>Gray Level Co-occurrence Matrix (GLCM)</vt:lpstr>
      <vt:lpstr>GLCM Metrics</vt:lpstr>
      <vt:lpstr>Second-order Texture Measures</vt:lpstr>
      <vt:lpstr>Second-order Texture Measures</vt:lpstr>
      <vt:lpstr>Moving Window vs. Fixed Grid</vt:lpstr>
      <vt:lpstr>Approach Comparison</vt:lpstr>
      <vt:lpstr>Approach Comparison</vt:lpstr>
      <vt:lpstr>Moving Window vs. Fixed Grid</vt:lpstr>
      <vt:lpstr>Next Steps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 Analysis</dc:title>
  <dc:creator>tuanmu</dc:creator>
  <cp:lastModifiedBy>tuanmu</cp:lastModifiedBy>
  <cp:revision>81</cp:revision>
  <dcterms:created xsi:type="dcterms:W3CDTF">2012-04-20T00:21:50Z</dcterms:created>
  <dcterms:modified xsi:type="dcterms:W3CDTF">2012-05-29T16:54:45Z</dcterms:modified>
</cp:coreProperties>
</file>