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4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4447-7838-FF4B-94FB-87FCC08F8926}" type="datetimeFigureOut">
              <a:rPr lang="en-US" smtClean="0"/>
              <a:t>7/1/15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5A99-02B4-1740-9421-B8700F1F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54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4447-7838-FF4B-94FB-87FCC08F8926}" type="datetimeFigureOut">
              <a:rPr lang="en-US" smtClean="0"/>
              <a:t>7/1/15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5A99-02B4-1740-9421-B8700F1F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4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4447-7838-FF4B-94FB-87FCC08F8926}" type="datetimeFigureOut">
              <a:rPr lang="en-US" smtClean="0"/>
              <a:t>7/1/15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5A99-02B4-1740-9421-B8700F1F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4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4447-7838-FF4B-94FB-87FCC08F8926}" type="datetimeFigureOut">
              <a:rPr lang="en-US" smtClean="0"/>
              <a:t>7/1/15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5A99-02B4-1740-9421-B8700F1F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14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4447-7838-FF4B-94FB-87FCC08F8926}" type="datetimeFigureOut">
              <a:rPr lang="en-US" smtClean="0"/>
              <a:t>7/1/15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5A99-02B4-1740-9421-B8700F1F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6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4447-7838-FF4B-94FB-87FCC08F8926}" type="datetimeFigureOut">
              <a:rPr lang="en-US" smtClean="0"/>
              <a:t>7/1/15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5A99-02B4-1740-9421-B8700F1F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51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4447-7838-FF4B-94FB-87FCC08F8926}" type="datetimeFigureOut">
              <a:rPr lang="en-US" smtClean="0"/>
              <a:t>7/1/15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5A99-02B4-1740-9421-B8700F1F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4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4447-7838-FF4B-94FB-87FCC08F8926}" type="datetimeFigureOut">
              <a:rPr lang="en-US" smtClean="0"/>
              <a:t>7/1/15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5A99-02B4-1740-9421-B8700F1F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38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4447-7838-FF4B-94FB-87FCC08F8926}" type="datetimeFigureOut">
              <a:rPr lang="en-US" smtClean="0"/>
              <a:t>7/1/15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5A99-02B4-1740-9421-B8700F1F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8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4447-7838-FF4B-94FB-87FCC08F8926}" type="datetimeFigureOut">
              <a:rPr lang="en-US" smtClean="0"/>
              <a:t>7/1/15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5A99-02B4-1740-9421-B8700F1F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3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4447-7838-FF4B-94FB-87FCC08F8926}" type="datetimeFigureOut">
              <a:rPr lang="en-US" smtClean="0"/>
              <a:t>7/1/15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5A99-02B4-1740-9421-B8700F1F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34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04447-7838-FF4B-94FB-87FCC08F8926}" type="datetimeFigureOut">
              <a:rPr lang="en-US" smtClean="0"/>
              <a:t>7/1/15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A5A99-02B4-1740-9421-B8700F1F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922309" y="4601810"/>
            <a:ext cx="4575248" cy="884590"/>
          </a:xfrm>
          <a:prstGeom prst="rect">
            <a:avLst/>
          </a:prstGeom>
          <a:gradFill flip="none" rotWithShape="1">
            <a:gsLst>
              <a:gs pos="0">
                <a:srgbClr val="365F27"/>
              </a:gs>
              <a:gs pos="45000">
                <a:prstClr val="white"/>
              </a:gs>
            </a:gsLst>
            <a:lin ang="16200000" scaled="0"/>
            <a:tileRect/>
          </a:gra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ill Sans"/>
              <a:cs typeface="Gill Sans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264" y="1552966"/>
            <a:ext cx="2057400" cy="10064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184" y="1674886"/>
            <a:ext cx="2057400" cy="10064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104" y="1796806"/>
            <a:ext cx="2057400" cy="10064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024" y="1918726"/>
            <a:ext cx="2057400" cy="10064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944" y="2040646"/>
            <a:ext cx="2057400" cy="10064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522770" y="2907373"/>
            <a:ext cx="37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Gill Sans"/>
                <a:cs typeface="Gill Sans"/>
              </a:rPr>
              <a:t>FD</a:t>
            </a:r>
            <a:endParaRPr lang="en-US" sz="1200" dirty="0">
              <a:latin typeface="Gill Sans"/>
              <a:cs typeface="Gill San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29949" y="2769942"/>
            <a:ext cx="482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Gill Sans"/>
                <a:cs typeface="Gill Sans"/>
              </a:rPr>
              <a:t>LMA</a:t>
            </a:r>
            <a:endParaRPr lang="en-US" sz="1200" dirty="0">
              <a:latin typeface="Gill Sans"/>
              <a:cs typeface="Gill San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03288" y="2626060"/>
            <a:ext cx="30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Gill Sans"/>
                <a:cs typeface="Gill Sans"/>
              </a:rPr>
              <a:t>N</a:t>
            </a:r>
            <a:endParaRPr lang="en-US" sz="1200" dirty="0">
              <a:latin typeface="Gill Sans"/>
              <a:cs typeface="Gill San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2051" y="2386534"/>
            <a:ext cx="484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Gill Sans"/>
                <a:cs typeface="Gill Sans"/>
              </a:rPr>
              <a:t>NSC</a:t>
            </a:r>
            <a:endParaRPr lang="en-US" sz="1200" dirty="0">
              <a:latin typeface="Gill Sans"/>
              <a:cs typeface="Gill Sans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078958" y="2645463"/>
            <a:ext cx="432626" cy="515917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04974" y="2830902"/>
            <a:ext cx="3529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"/>
                <a:cs typeface="Gill Sans"/>
              </a:rPr>
              <a:t>T</a:t>
            </a:r>
            <a:r>
              <a:rPr lang="en-US" sz="1400" baseline="-25000" dirty="0" smtClean="0">
                <a:latin typeface="Gill Sans"/>
                <a:cs typeface="Gill Sans"/>
              </a:rPr>
              <a:t>2</a:t>
            </a:r>
            <a:endParaRPr lang="en-US" sz="1400" baseline="-25000" dirty="0">
              <a:latin typeface="Gill Sans"/>
              <a:cs typeface="Gill Sans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650060" y="2419693"/>
            <a:ext cx="2974908" cy="1666096"/>
            <a:chOff x="2686324" y="2539084"/>
            <a:chExt cx="2974908" cy="1666096"/>
          </a:xfrm>
        </p:grpSpPr>
        <p:pic>
          <p:nvPicPr>
            <p:cNvPr id="17" name="Picture 5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6152" y="2539084"/>
              <a:ext cx="2057400" cy="100643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17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8072" y="2661004"/>
              <a:ext cx="2057400" cy="100643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5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9992" y="2782924"/>
              <a:ext cx="2057400" cy="100643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1912" y="2904844"/>
              <a:ext cx="2057400" cy="100643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3832" y="3026764"/>
              <a:ext cx="2057400" cy="100643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3274404" y="3928181"/>
              <a:ext cx="3722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Gill Sans"/>
                  <a:cs typeface="Gill Sans"/>
                </a:rPr>
                <a:t>FD</a:t>
              </a:r>
              <a:endParaRPr lang="en-US" sz="1200" dirty="0">
                <a:latin typeface="Gill Sans"/>
                <a:cs typeface="Gill San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81837" y="3756060"/>
              <a:ext cx="48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Gill Sans"/>
                  <a:cs typeface="Gill Sans"/>
                </a:rPr>
                <a:t>LMA</a:t>
              </a:r>
              <a:endParaRPr lang="en-US" sz="1200" dirty="0">
                <a:latin typeface="Gill Sans"/>
                <a:cs typeface="Gill Sans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5990" y="3606181"/>
              <a:ext cx="3048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Gill Sans"/>
                  <a:cs typeface="Gill Sans"/>
                </a:rPr>
                <a:t>N</a:t>
              </a:r>
              <a:endParaRPr lang="en-US" sz="1200" dirty="0">
                <a:latin typeface="Gill Sans"/>
                <a:cs typeface="Gill Sans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686324" y="3354582"/>
              <a:ext cx="4842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Gill Sans"/>
                  <a:cs typeface="Gill Sans"/>
                </a:rPr>
                <a:t>NSC</a:t>
              </a:r>
              <a:endParaRPr lang="en-US" sz="1200" dirty="0">
                <a:latin typeface="Gill Sans"/>
                <a:cs typeface="Gill Sans"/>
              </a:endParaRPr>
            </a:p>
          </p:txBody>
        </p:sp>
      </p:grpSp>
      <p:cxnSp>
        <p:nvCxnSpPr>
          <p:cNvPr id="26" name="Straight Connector 25"/>
          <p:cNvCxnSpPr/>
          <p:nvPr/>
        </p:nvCxnSpPr>
        <p:spPr>
          <a:xfrm>
            <a:off x="1794582" y="3512190"/>
            <a:ext cx="432626" cy="515917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20598" y="3697629"/>
            <a:ext cx="3529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"/>
                <a:cs typeface="Gill Sans"/>
              </a:rPr>
              <a:t>T</a:t>
            </a:r>
            <a:r>
              <a:rPr lang="en-US" sz="1400" baseline="-25000" dirty="0" smtClean="0">
                <a:latin typeface="Gill Sans"/>
                <a:cs typeface="Gill Sans"/>
              </a:rPr>
              <a:t>1</a:t>
            </a:r>
            <a:endParaRPr lang="en-US" sz="1400" baseline="-25000" dirty="0">
              <a:latin typeface="Gill Sans"/>
              <a:cs typeface="Gill San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90416" y="4687928"/>
            <a:ext cx="1097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Gill Sans"/>
                <a:cs typeface="Gill Sans"/>
              </a:rPr>
              <a:t>Plant trait data</a:t>
            </a:r>
            <a:endParaRPr lang="en-US" sz="1400" dirty="0">
              <a:latin typeface="Gill Sans"/>
              <a:cs typeface="Gill San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09626" y="4687928"/>
            <a:ext cx="10320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Gill Sans"/>
                <a:cs typeface="Gill Sans"/>
              </a:rPr>
              <a:t>Species </a:t>
            </a:r>
            <a:endParaRPr lang="en-US" sz="1400" dirty="0" smtClean="0">
              <a:latin typeface="Gill Sans"/>
              <a:cs typeface="Gill Sans"/>
            </a:endParaRPr>
          </a:p>
          <a:p>
            <a:pPr algn="ctr"/>
            <a:r>
              <a:rPr lang="en-US" sz="1400" dirty="0" smtClean="0">
                <a:latin typeface="Gill Sans"/>
                <a:cs typeface="Gill Sans"/>
              </a:rPr>
              <a:t>distribution </a:t>
            </a:r>
          </a:p>
          <a:p>
            <a:pPr algn="ctr"/>
            <a:r>
              <a:rPr lang="en-US" sz="1400" dirty="0" smtClean="0">
                <a:latin typeface="Gill Sans"/>
                <a:cs typeface="Gill Sans"/>
              </a:rPr>
              <a:t>data </a:t>
            </a:r>
            <a:endParaRPr lang="en-US" sz="1400" dirty="0">
              <a:latin typeface="Gill Sans"/>
              <a:cs typeface="Gill San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22309" y="1055060"/>
            <a:ext cx="4575248" cy="3252519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ill Sans"/>
              <a:cs typeface="Gill San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15021" y="4687928"/>
            <a:ext cx="11925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Gill Sans"/>
                <a:cs typeface="Gill Sans"/>
              </a:rPr>
              <a:t>Phylogenetics</a:t>
            </a:r>
            <a:endParaRPr lang="en-US" sz="1400" dirty="0">
              <a:latin typeface="Gill Sans"/>
              <a:cs typeface="Gill Sans"/>
            </a:endParaRPr>
          </a:p>
        </p:txBody>
      </p:sp>
      <p:sp>
        <p:nvSpPr>
          <p:cNvPr id="53" name="Up Arrow 52"/>
          <p:cNvSpPr/>
          <p:nvPr/>
        </p:nvSpPr>
        <p:spPr>
          <a:xfrm rot="5400000">
            <a:off x="5561859" y="1944930"/>
            <a:ext cx="274320" cy="36576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ill Sans"/>
              <a:cs typeface="Gill Sans"/>
            </a:endParaRPr>
          </a:p>
        </p:txBody>
      </p:sp>
      <p:sp>
        <p:nvSpPr>
          <p:cNvPr id="54" name="Up Arrow 53"/>
          <p:cNvSpPr/>
          <p:nvPr/>
        </p:nvSpPr>
        <p:spPr>
          <a:xfrm rot="5400000">
            <a:off x="5561859" y="4812825"/>
            <a:ext cx="274320" cy="36576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ill Sans"/>
              <a:cs typeface="Gill San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984214" y="1552966"/>
            <a:ext cx="1221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ill Sans"/>
                <a:cs typeface="Gill Sans"/>
              </a:rPr>
              <a:t>Remotely observed functional diversity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881899" y="4395540"/>
            <a:ext cx="14263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ill Sans"/>
                <a:cs typeface="Gill Sans"/>
              </a:rPr>
              <a:t>Integrated</a:t>
            </a:r>
          </a:p>
          <a:p>
            <a:pPr algn="ctr"/>
            <a:r>
              <a:rPr lang="en-US" i="1" dirty="0">
                <a:latin typeface="Gill Sans"/>
                <a:cs typeface="Gill Sans"/>
              </a:rPr>
              <a:t>i</a:t>
            </a:r>
            <a:r>
              <a:rPr lang="en-US" i="1" dirty="0" smtClean="0">
                <a:latin typeface="Gill Sans"/>
                <a:cs typeface="Gill Sans"/>
              </a:rPr>
              <a:t>n situ </a:t>
            </a:r>
            <a:r>
              <a:rPr lang="en-US" dirty="0" smtClean="0">
                <a:latin typeface="Gill Sans"/>
                <a:cs typeface="Gill Sans"/>
              </a:rPr>
              <a:t>biodiversity observations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62597" y="812800"/>
            <a:ext cx="6645610" cy="49149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ill Sans"/>
              <a:cs typeface="Gill Sans"/>
            </a:endParaRPr>
          </a:p>
        </p:txBody>
      </p:sp>
      <p:sp>
        <p:nvSpPr>
          <p:cNvPr id="60" name="Up Arrow 59"/>
          <p:cNvSpPr/>
          <p:nvPr/>
        </p:nvSpPr>
        <p:spPr>
          <a:xfrm rot="5400000">
            <a:off x="7353927" y="3426702"/>
            <a:ext cx="274320" cy="36576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ill Sans"/>
              <a:cs typeface="Gill Sans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696941" y="3082076"/>
            <a:ext cx="14470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ill Sans"/>
                <a:cs typeface="Gill Sans"/>
              </a:rPr>
              <a:t>G</a:t>
            </a:r>
            <a:r>
              <a:rPr lang="en-US" dirty="0" smtClean="0">
                <a:latin typeface="Gill Sans"/>
                <a:cs typeface="Gill Sans"/>
              </a:rPr>
              <a:t>lobal</a:t>
            </a:r>
          </a:p>
          <a:p>
            <a:r>
              <a:rPr lang="en-US" b="1" dirty="0" smtClean="0">
                <a:latin typeface="Gill Sans"/>
                <a:cs typeface="Gill Sans"/>
              </a:rPr>
              <a:t>B</a:t>
            </a:r>
            <a:r>
              <a:rPr lang="en-US" dirty="0" smtClean="0">
                <a:latin typeface="Gill Sans"/>
                <a:cs typeface="Gill Sans"/>
              </a:rPr>
              <a:t>iodiversity </a:t>
            </a:r>
            <a:r>
              <a:rPr lang="en-US" b="1" dirty="0" smtClean="0">
                <a:latin typeface="Gill Sans"/>
                <a:cs typeface="Gill Sans"/>
              </a:rPr>
              <a:t>O</a:t>
            </a:r>
            <a:r>
              <a:rPr lang="en-US" dirty="0" smtClean="0">
                <a:latin typeface="Gill Sans"/>
                <a:cs typeface="Gill Sans"/>
              </a:rPr>
              <a:t>bservatory</a:t>
            </a:r>
          </a:p>
        </p:txBody>
      </p:sp>
      <p:sp>
        <p:nvSpPr>
          <p:cNvPr id="63" name="Left-Right Arrow 62"/>
          <p:cNvSpPr/>
          <p:nvPr/>
        </p:nvSpPr>
        <p:spPr>
          <a:xfrm rot="16200000">
            <a:off x="5865237" y="3429976"/>
            <a:ext cx="1459632" cy="306538"/>
          </a:xfrm>
          <a:prstGeom prst="leftRightArrow">
            <a:avLst/>
          </a:prstGeom>
          <a:solidFill>
            <a:schemeClr val="tx1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ill Sans"/>
              <a:cs typeface="Gill Sans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831977" y="326733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  <a:cs typeface="Gill Sans"/>
              </a:rPr>
              <a:t>…</a:t>
            </a:r>
            <a:endParaRPr lang="en-US" dirty="0">
              <a:latin typeface="Gill Sans"/>
              <a:cs typeface="Gill San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107272" y="241492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"/>
                <a:cs typeface="Gill Sans"/>
              </a:rPr>
              <a:t>…</a:t>
            </a:r>
            <a:endParaRPr lang="en-US" dirty="0">
              <a:latin typeface="Gill Sans"/>
              <a:cs typeface="Gill Sans"/>
            </a:endParaRP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6074" y="1182093"/>
            <a:ext cx="1350118" cy="98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85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Jeannine Cavender-Bares</dc:creator>
  <cp:lastModifiedBy>Jeannine Cavender-Bares</cp:lastModifiedBy>
  <cp:revision>1</cp:revision>
  <dcterms:created xsi:type="dcterms:W3CDTF">2015-07-01T19:33:50Z</dcterms:created>
  <dcterms:modified xsi:type="dcterms:W3CDTF">2015-07-01T19:34:21Z</dcterms:modified>
</cp:coreProperties>
</file>