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6" r:id="rId2"/>
    <p:sldId id="268" r:id="rId3"/>
    <p:sldId id="269" r:id="rId4"/>
    <p:sldId id="274" r:id="rId5"/>
    <p:sldId id="290" r:id="rId6"/>
    <p:sldId id="293" r:id="rId7"/>
    <p:sldId id="289" r:id="rId8"/>
    <p:sldId id="294" r:id="rId9"/>
    <p:sldId id="272" r:id="rId10"/>
    <p:sldId id="295" r:id="rId11"/>
    <p:sldId id="275" r:id="rId12"/>
    <p:sldId id="277" r:id="rId13"/>
    <p:sldId id="273" r:id="rId14"/>
    <p:sldId id="276" r:id="rId15"/>
    <p:sldId id="271" r:id="rId16"/>
    <p:sldId id="292" r:id="rId17"/>
    <p:sldId id="291" r:id="rId18"/>
    <p:sldId id="279" r:id="rId19"/>
    <p:sldId id="280" r:id="rId20"/>
    <p:sldId id="281" r:id="rId21"/>
    <p:sldId id="282" r:id="rId22"/>
    <p:sldId id="287" r:id="rId23"/>
    <p:sldId id="286" r:id="rId24"/>
    <p:sldId id="288" r:id="rId25"/>
    <p:sldId id="297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695A-2B67-4350-81B1-EE3C403A25C6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5226A-2B09-43E4-9384-874154686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5226A-2B09-43E4-9384-8741546864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4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0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5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7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0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3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90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5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CC87-A8EB-4A1B-BA93-CBB0ED7C4654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9DD8-AB29-4AFC-B094-15EA5ED12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8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ationalatlas.gov/printable/images/pdf/reference/pagegen_or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050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ENVIRONMENTAL LAYERS MEETING</a:t>
            </a:r>
          </a:p>
          <a:p>
            <a:pPr algn="ctr"/>
            <a:r>
              <a:rPr lang="en-US" sz="2400" b="1" dirty="0" smtClean="0"/>
              <a:t>IPLANT TUCSON</a:t>
            </a:r>
          </a:p>
          <a:p>
            <a:pPr algn="ctr"/>
            <a:r>
              <a:rPr lang="en-US" sz="2400" b="1" dirty="0" smtClean="0"/>
              <a:t>2012-07-10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Roundup</a:t>
            </a:r>
          </a:p>
          <a:p>
            <a:pPr algn="ctr"/>
            <a:r>
              <a:rPr lang="en-US" sz="2400" b="1" dirty="0" smtClean="0"/>
              <a:t>Benoit Parmentier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t="16000" r="63750" b="69000"/>
          <a:stretch>
            <a:fillRect/>
          </a:stretch>
        </p:blipFill>
        <p:spPr bwMode="auto">
          <a:xfrm>
            <a:off x="2590800" y="5257800"/>
            <a:ext cx="441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39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5622" y="6537657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http://www.nationalatlas.gov/printable/images/pdf/reference/pagegen_or.pdf</a:t>
            </a:r>
            <a:endParaRPr lang="en-U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2295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381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OREGON STATE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397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8786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USING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400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 surface for the month of October using </a:t>
            </a:r>
            <a:r>
              <a:rPr lang="en-US" dirty="0" err="1" smtClean="0"/>
              <a:t>kriging</a:t>
            </a:r>
            <a:r>
              <a:rPr lang="en-US" dirty="0" smtClean="0"/>
              <a:t> from the Field package.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4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8786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USING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655320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mass?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57623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M:\Data\IPLANT_project\data_Oregon_stations\Delta_surface_LST_TMax_20101016_07022012_10d_fusion14.png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90377" y="60314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Delta surface for October 16 using </a:t>
            </a:r>
            <a:r>
              <a:rPr lang="en-US" dirty="0" err="1" smtClean="0"/>
              <a:t>kriging</a:t>
            </a:r>
            <a:r>
              <a:rPr lang="en-US" dirty="0" smtClean="0"/>
              <a:t> from the Field package.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08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8786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USING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10320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variation in delta surface??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0377" y="6183868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Delta surface for October 16 using </a:t>
            </a:r>
            <a:r>
              <a:rPr lang="en-US" dirty="0" err="1" smtClean="0"/>
              <a:t>kriging</a:t>
            </a:r>
            <a:r>
              <a:rPr lang="en-US" dirty="0" smtClean="0"/>
              <a:t> from the Field package.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9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5039"/>
            <a:ext cx="5562600" cy="455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624" y="226367"/>
            <a:ext cx="482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Monthly average value per station…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57411" y="617537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Calculated from 2000 to 2010 for Oregon stations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193 stations with monthly </a:t>
            </a:r>
            <a:r>
              <a:rPr lang="en-US" dirty="0" err="1" smtClean="0"/>
              <a:t>Tmax</a:t>
            </a:r>
            <a:r>
              <a:rPr lang="en-US" dirty="0" smtClean="0"/>
              <a:t> averages in Oregon.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768521" cy="247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5068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LST AVERAGE FOR THE REGION SURROUNDING PORTLAND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8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300335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LST BIAS FOR JANUARY</a:t>
            </a:r>
            <a:endParaRPr lang="en-US" sz="2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058333"/>
            <a:ext cx="5257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39624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mean bias  is: -3.5C for January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762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193 unique 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3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8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0600"/>
            <a:ext cx="5238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286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COMPARISON BETWEEN FUSION AND GAM FOR THE YEAR 2010 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1475" y="490751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average over almost a full year (361 days).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394993"/>
              </p:ext>
            </p:extLst>
          </p:nvPr>
        </p:nvGraphicFramePr>
        <p:xfrm>
          <a:off x="1481667" y="5410200"/>
          <a:ext cx="60960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mod9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2.544616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2.475407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2.542356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2.565878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2.528446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2.539166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2.583812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2.539166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2.262404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0.661578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0.673336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0.68827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0.698692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0.710643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0.696784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0.754592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0.696784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0.67654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0.258132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0.188922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0.255872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0.279393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0.241962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0.252682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0.297328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0.252682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-0.02408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0.068476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0.069693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0.071239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0.072317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0.073554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0.078103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0.07212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0.070025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1029406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average over almost a full year (361 days).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45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571206" y="1087438"/>
            <a:ext cx="1" cy="4398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7200" y="5943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76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RMSE TIME SERIES FOR FUSION MODEL</a:t>
            </a:r>
            <a:endParaRPr lang="en-US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4" y="609600"/>
            <a:ext cx="9078076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5908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FUSION METHOD: EARLY RESULTS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352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July 10,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2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" y="624840"/>
            <a:ext cx="9085383" cy="539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76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RMSE TIME SERIES FOR FUSION MODEL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6172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Mod2 is the model that is ranked number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85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971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DELTA SURFACE SEQUENCE…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2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87867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USING 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6553200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mass?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M:\Data\IPLANT_project\data_Oregon_stations\Delta_surface_LST_TMax_20101017_07022012_10d_fusion14.png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7834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93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1775"/>
            <a:ext cx="6400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193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training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17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6400800" cy="6400800"/>
          </a:xfr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All…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8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95400" y="4814290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" y="44106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LST Monthly</a:t>
            </a:r>
          </a:p>
          <a:p>
            <a:r>
              <a:rPr lang="en-US" dirty="0" smtClean="0"/>
              <a:t>Normal/</a:t>
            </a:r>
            <a:r>
              <a:rPr lang="en-US" dirty="0" err="1" smtClean="0"/>
              <a:t>avg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514636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00300" y="3590836"/>
            <a:ext cx="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95600" y="385890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7799" y="3762970"/>
            <a:ext cx="3341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Variability </a:t>
            </a:r>
            <a:r>
              <a:rPr lang="en-US" b="1" i="1" dirty="0"/>
              <a:t>may be due to diff between skin and air </a:t>
            </a:r>
            <a:r>
              <a:rPr lang="en-US" b="1" i="1" dirty="0" smtClean="0"/>
              <a:t>temp.</a:t>
            </a:r>
          </a:p>
          <a:p>
            <a:r>
              <a:rPr lang="en-US" b="1" i="1" dirty="0" smtClean="0"/>
              <a:t>This is the long term component of </a:t>
            </a:r>
            <a:r>
              <a:rPr lang="en-US" b="1" i="1" dirty="0" err="1" smtClean="0"/>
              <a:t>tmax</a:t>
            </a:r>
            <a:r>
              <a:rPr lang="en-US" b="1" i="1" dirty="0" smtClean="0"/>
              <a:t>.</a:t>
            </a:r>
            <a:endParaRPr lang="en-US" b="1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47800" y="1914436"/>
            <a:ext cx="205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09800" y="1990636"/>
            <a:ext cx="0" cy="1524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71800" y="256797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32997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TMax</a:t>
            </a:r>
            <a:r>
              <a:rPr lang="en-US" dirty="0" smtClean="0"/>
              <a:t>:</a:t>
            </a:r>
          </a:p>
          <a:p>
            <a:r>
              <a:rPr lang="en-US" dirty="0" smtClean="0"/>
              <a:t>Monthly normal/</a:t>
            </a:r>
            <a:r>
              <a:rPr lang="en-US" dirty="0" err="1" smtClean="0"/>
              <a:t>avg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52897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Tmax</a:t>
            </a:r>
            <a:r>
              <a:rPr lang="en-US" dirty="0" smtClean="0"/>
              <a:t>:</a:t>
            </a:r>
          </a:p>
          <a:p>
            <a:r>
              <a:rPr lang="en-US" dirty="0" smtClean="0"/>
              <a:t>Daily value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24100" y="76200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Climatology Aided Interpolation through fusion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5257798" y="2429470"/>
            <a:ext cx="3341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Variability </a:t>
            </a:r>
            <a:r>
              <a:rPr lang="en-US" b="1" i="1" dirty="0"/>
              <a:t>may be due to </a:t>
            </a:r>
            <a:r>
              <a:rPr lang="en-US" b="1" i="1" dirty="0" smtClean="0"/>
              <a:t>daily weather phenomena (air masses and front, local convection)</a:t>
            </a:r>
            <a:endParaRPr lang="en-US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808" y="457200"/>
            <a:ext cx="9117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Strategy: divide the variability in  a long term  component and a daily component.</a:t>
            </a:r>
          </a:p>
          <a:p>
            <a:r>
              <a:rPr lang="en-US" dirty="0" smtClean="0">
                <a:sym typeface="Wingdings" pitchFamily="2" charset="2"/>
              </a:rPr>
              <a:t> Similar to </a:t>
            </a:r>
            <a:r>
              <a:rPr lang="en-US" dirty="0" err="1" smtClean="0">
                <a:sym typeface="Wingdings" pitchFamily="2" charset="2"/>
              </a:rPr>
              <a:t>Willmott</a:t>
            </a:r>
            <a:r>
              <a:rPr lang="en-US" dirty="0" smtClean="0">
                <a:sym typeface="Wingdings" pitchFamily="2" charset="2"/>
              </a:rPr>
              <a:t> and Robeson 1995 and </a:t>
            </a:r>
            <a:r>
              <a:rPr lang="en-US" dirty="0" err="1" smtClean="0">
                <a:sym typeface="Wingdings" pitchFamily="2" charset="2"/>
              </a:rPr>
              <a:t>Haylock</a:t>
            </a:r>
            <a:r>
              <a:rPr lang="en-US" dirty="0" smtClean="0">
                <a:sym typeface="Wingdings" pitchFamily="2" charset="2"/>
              </a:rPr>
              <a:t> et al. 2008 but using additional steps and LST bias surface.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657600" y="4410670"/>
            <a:ext cx="1219200" cy="999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29200" y="5181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plug in modeling of surface through elevation and other covariates that are static??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038600" y="1914436"/>
            <a:ext cx="1219199" cy="653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7798" y="1371600"/>
            <a:ext cx="2998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Harder to predict with static covariates: auto-interpolation seems appropriate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395661"/>
            <a:ext cx="675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Tmax</a:t>
            </a:r>
            <a:r>
              <a:rPr lang="en-US" b="1" dirty="0" smtClean="0"/>
              <a:t>(daily)=LST(month)+</a:t>
            </a:r>
            <a:r>
              <a:rPr lang="en-US" b="1" dirty="0" err="1" smtClean="0"/>
              <a:t>LST_bias</a:t>
            </a:r>
            <a:r>
              <a:rPr lang="en-US" b="1" dirty="0" smtClean="0"/>
              <a:t>(month)+</a:t>
            </a:r>
            <a:r>
              <a:rPr lang="en-US" b="1" dirty="0" err="1" smtClean="0"/>
              <a:t>tmax_delta</a:t>
            </a:r>
            <a:r>
              <a:rPr lang="en-US" b="1" dirty="0" smtClean="0"/>
              <a:t>(daily)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60198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52700" y="4876800"/>
            <a:ext cx="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95600" y="533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LST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" y="578176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7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810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FUSION METHODS: Brian McGill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295400"/>
            <a:ext cx="9076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Monthly </a:t>
            </a:r>
            <a:r>
              <a:rPr lang="en-US" b="1" dirty="0" err="1" smtClean="0"/>
              <a:t>tmax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- Derive monthly mean at every station based on a reference time period for every month.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Day LST averages and BIAS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Calculate monthly averages from daily MOD11A1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Difference between monthly LST averages and monthly </a:t>
            </a:r>
            <a:r>
              <a:rPr lang="en-US" dirty="0" err="1" smtClean="0"/>
              <a:t>Tmax</a:t>
            </a:r>
            <a:r>
              <a:rPr lang="en-US" dirty="0" smtClean="0"/>
              <a:t> at stations: this is the “bias”.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Produce a bias surface at every location using: </a:t>
            </a:r>
            <a:r>
              <a:rPr lang="en-US" dirty="0" err="1" smtClean="0"/>
              <a:t>Kriging</a:t>
            </a:r>
            <a:r>
              <a:rPr lang="en-US" dirty="0" smtClean="0"/>
              <a:t>, TPS or GAM.</a:t>
            </a:r>
          </a:p>
          <a:p>
            <a:r>
              <a:rPr lang="en-US" dirty="0" smtClean="0"/>
              <a:t> </a:t>
            </a:r>
          </a:p>
          <a:p>
            <a:r>
              <a:rPr lang="en-US" b="1" dirty="0" smtClean="0"/>
              <a:t>Daily deviation: delta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Difference between daily values and monthly </a:t>
            </a:r>
            <a:r>
              <a:rPr lang="en-US" dirty="0" err="1" smtClean="0"/>
              <a:t>Tmax</a:t>
            </a:r>
            <a:r>
              <a:rPr lang="en-US" dirty="0" smtClean="0"/>
              <a:t> at stations: this is the “delta”.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Produce a delta surface at every location using: </a:t>
            </a:r>
            <a:r>
              <a:rPr lang="en-US" dirty="0" err="1" smtClean="0"/>
              <a:t>Kriging</a:t>
            </a:r>
            <a:r>
              <a:rPr lang="en-US" dirty="0" smtClean="0"/>
              <a:t>, TPS or GAM.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6388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current code versions:</a:t>
            </a:r>
          </a:p>
          <a:p>
            <a:r>
              <a:rPr lang="en-US" dirty="0" smtClean="0"/>
              <a:t>fusion_analysis_07052012_GAM_Fusion.R : fusion (with </a:t>
            </a:r>
            <a:r>
              <a:rPr lang="en-US" dirty="0" err="1" smtClean="0"/>
              <a:t>Kriging</a:t>
            </a:r>
            <a:r>
              <a:rPr lang="en-US" dirty="0" smtClean="0"/>
              <a:t>) compared to GAM</a:t>
            </a:r>
          </a:p>
          <a:p>
            <a:r>
              <a:rPr lang="en-US" dirty="0" smtClean="0"/>
              <a:t>fusion_analysis_07052012.R: fusion (with </a:t>
            </a:r>
            <a:r>
              <a:rPr lang="en-US" dirty="0" err="1" smtClean="0"/>
              <a:t>Kriging</a:t>
            </a:r>
            <a:r>
              <a:rPr lang="en-US" dirty="0" smtClean="0"/>
              <a:t> and GAM) compared fusion (with </a:t>
            </a:r>
            <a:r>
              <a:rPr lang="en-US" dirty="0" err="1" smtClean="0"/>
              <a:t>Kriging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948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1514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304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COMPARING FUSION AND GAM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953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 values for 10 dates in Oregon:</a:t>
            </a:r>
          </a:p>
          <a:p>
            <a:r>
              <a:rPr lang="en-US" dirty="0" smtClean="0"/>
              <a:t>GAM was performed with 7 models using the same validation and training sets as in fusion.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81134" y="5086500"/>
            <a:ext cx="3429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0" dirty="0" err="1" smtClean="0"/>
              <a:t>F_training</a:t>
            </a:r>
            <a:r>
              <a:rPr lang="en-US" sz="1400" baseline="0" dirty="0" smtClean="0"/>
              <a:t>:  RMSE fusion  with training data</a:t>
            </a:r>
          </a:p>
          <a:p>
            <a:r>
              <a:rPr lang="en-US" sz="1400" baseline="0" dirty="0" err="1" smtClean="0"/>
              <a:t>F_validation</a:t>
            </a:r>
            <a:r>
              <a:rPr lang="en-US" sz="1400" baseline="0" dirty="0" smtClean="0"/>
              <a:t>: RMSE fusion with testing data</a:t>
            </a:r>
          </a:p>
          <a:p>
            <a:r>
              <a:rPr lang="en-US" sz="1400" baseline="0" dirty="0" err="1" smtClean="0"/>
              <a:t>GAM_m_val</a:t>
            </a:r>
            <a:r>
              <a:rPr lang="en-US" sz="1400" baseline="0" dirty="0" smtClean="0"/>
              <a:t>: RMSE for GAM validation</a:t>
            </a:r>
          </a:p>
          <a:p>
            <a:pPr>
              <a:defRPr/>
            </a:pPr>
            <a:r>
              <a:rPr lang="en-US" sz="1400" dirty="0" err="1">
                <a:solidFill>
                  <a:schemeClr val="dk1"/>
                </a:solidFill>
              </a:rPr>
              <a:t>GAM_m_training</a:t>
            </a:r>
            <a:r>
              <a:rPr lang="en-US" sz="1400" dirty="0">
                <a:solidFill>
                  <a:schemeClr val="dk1"/>
                </a:solidFill>
              </a:rPr>
              <a:t>: RMSE for GAM training</a:t>
            </a:r>
            <a:endParaRPr lang="en-US" sz="1400" dirty="0"/>
          </a:p>
          <a:p>
            <a:r>
              <a:rPr lang="en-US" sz="1400" dirty="0" smtClean="0"/>
              <a:t>Slopes and aspects</a:t>
            </a:r>
            <a:r>
              <a:rPr lang="en-US" sz="1400" baseline="0" dirty="0" smtClean="0"/>
              <a:t> were modified!!!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342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1200"/>
            <a:ext cx="8763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data_s$y_var</a:t>
            </a:r>
            <a:r>
              <a:rPr lang="en-US" sz="1400" dirty="0" smtClean="0"/>
              <a:t>&lt;-</a:t>
            </a:r>
            <a:r>
              <a:rPr lang="en-US" sz="1400" dirty="0" err="1" smtClean="0"/>
              <a:t>data_s$LSTD_bias</a:t>
            </a:r>
            <a:endParaRPr lang="en-US" sz="1400" dirty="0" smtClean="0"/>
          </a:p>
          <a:p>
            <a:r>
              <a:rPr lang="en-US" sz="1400" dirty="0" smtClean="0"/>
              <a:t>  #</a:t>
            </a:r>
            <a:r>
              <a:rPr lang="en-US" sz="1400" dirty="0" err="1" smtClean="0"/>
              <a:t>data_s$y_var</a:t>
            </a:r>
            <a:r>
              <a:rPr lang="en-US" sz="1400" dirty="0" smtClean="0"/>
              <a:t>&lt;-(</a:t>
            </a:r>
            <a:r>
              <a:rPr lang="en-US" sz="1400" dirty="0" err="1" smtClean="0"/>
              <a:t>data_s$dailyTmax</a:t>
            </a:r>
            <a:r>
              <a:rPr lang="en-US" sz="1400" dirty="0" smtClean="0"/>
              <a:t>)*10</a:t>
            </a:r>
          </a:p>
          <a:p>
            <a:r>
              <a:rPr lang="en-US" sz="1400" dirty="0" smtClean="0"/>
              <a:t>  #Model and response variable can be changed without affecting the script</a:t>
            </a:r>
          </a:p>
          <a:p>
            <a:r>
              <a:rPr lang="en-US" sz="1400" dirty="0" smtClean="0"/>
              <a:t>  </a:t>
            </a:r>
          </a:p>
          <a:p>
            <a:r>
              <a:rPr lang="en-US" sz="1400" dirty="0" smtClean="0"/>
              <a:t>  mod1&lt;- gam(</a:t>
            </a:r>
            <a:r>
              <a:rPr lang="en-US" sz="1400" dirty="0" err="1" smtClean="0"/>
              <a:t>y_var</a:t>
            </a:r>
            <a:r>
              <a:rPr lang="en-US" sz="1400" dirty="0" smtClean="0"/>
              <a:t>~ s(</a:t>
            </a:r>
            <a:r>
              <a:rPr lang="en-US" sz="1400" dirty="0" err="1" smtClean="0"/>
              <a:t>lat</a:t>
            </a:r>
            <a:r>
              <a:rPr lang="en-US" sz="1400" dirty="0" smtClean="0"/>
              <a:t>) + s (</a:t>
            </a:r>
            <a:r>
              <a:rPr lang="en-US" sz="1400" dirty="0" err="1" smtClean="0"/>
              <a:t>lon</a:t>
            </a:r>
            <a:r>
              <a:rPr lang="en-US" sz="1400" dirty="0" smtClean="0"/>
              <a:t>) + s (ELEV_SRTM), data=</a:t>
            </a:r>
            <a:r>
              <a:rPr lang="en-US" sz="1400" dirty="0" err="1" smtClean="0"/>
              <a:t>data_s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mod2&lt;- gam(</a:t>
            </a:r>
            <a:r>
              <a:rPr lang="en-US" sz="1400" dirty="0" err="1" smtClean="0"/>
              <a:t>y_var</a:t>
            </a:r>
            <a:r>
              <a:rPr lang="en-US" sz="1400" dirty="0" smtClean="0"/>
              <a:t>~ s(</a:t>
            </a:r>
            <a:r>
              <a:rPr lang="en-US" sz="1400" dirty="0" err="1" smtClean="0"/>
              <a:t>lat,lon</a:t>
            </a:r>
            <a:r>
              <a:rPr lang="en-US" sz="1400" dirty="0" smtClean="0"/>
              <a:t>)+ s(ELEV_SRTM), data=</a:t>
            </a:r>
            <a:r>
              <a:rPr lang="en-US" sz="1400" dirty="0" err="1" smtClean="0"/>
              <a:t>data_s</a:t>
            </a:r>
            <a:r>
              <a:rPr lang="en-US" sz="1400" dirty="0" smtClean="0"/>
              <a:t>) #modified nesting....from 3 to 2</a:t>
            </a:r>
          </a:p>
          <a:p>
            <a:r>
              <a:rPr lang="en-US" sz="1400" dirty="0" smtClean="0"/>
              <a:t>  mod3&lt;- gam(</a:t>
            </a:r>
            <a:r>
              <a:rPr lang="en-US" sz="1400" dirty="0" err="1" smtClean="0"/>
              <a:t>y_var</a:t>
            </a:r>
            <a:r>
              <a:rPr lang="en-US" sz="1400" dirty="0" smtClean="0"/>
              <a:t>~ s(</a:t>
            </a:r>
            <a:r>
              <a:rPr lang="en-US" sz="1400" dirty="0" err="1" smtClean="0"/>
              <a:t>lat</a:t>
            </a:r>
            <a:r>
              <a:rPr lang="en-US" sz="1400" dirty="0" smtClean="0"/>
              <a:t>) + s (</a:t>
            </a:r>
            <a:r>
              <a:rPr lang="en-US" sz="1400" dirty="0" err="1" smtClean="0"/>
              <a:t>lon</a:t>
            </a:r>
            <a:r>
              <a:rPr lang="en-US" sz="1400" dirty="0" smtClean="0"/>
              <a:t>) + s (ELEV_SRTM) +  s (</a:t>
            </a:r>
            <a:r>
              <a:rPr lang="en-US" sz="1400" dirty="0" err="1" smtClean="0"/>
              <a:t>Northness</a:t>
            </a:r>
            <a:r>
              <a:rPr lang="en-US" sz="1400" dirty="0" smtClean="0"/>
              <a:t>)+ s (</a:t>
            </a:r>
            <a:r>
              <a:rPr lang="en-US" sz="1400" dirty="0" err="1" smtClean="0"/>
              <a:t>Eastness</a:t>
            </a:r>
            <a:r>
              <a:rPr lang="en-US" sz="1400" dirty="0" smtClean="0"/>
              <a:t>) + s(DISTOC), data=</a:t>
            </a:r>
            <a:r>
              <a:rPr lang="en-US" sz="1400" dirty="0" err="1" smtClean="0"/>
              <a:t>data_s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mod4&lt;- gam(</a:t>
            </a:r>
            <a:r>
              <a:rPr lang="en-US" sz="1400" dirty="0" err="1" smtClean="0"/>
              <a:t>y_var</a:t>
            </a:r>
            <a:r>
              <a:rPr lang="en-US" sz="1400" dirty="0" smtClean="0"/>
              <a:t>~ s(</a:t>
            </a:r>
            <a:r>
              <a:rPr lang="en-US" sz="1400" dirty="0" err="1" smtClean="0"/>
              <a:t>lat</a:t>
            </a:r>
            <a:r>
              <a:rPr lang="en-US" sz="1400" dirty="0" smtClean="0"/>
              <a:t>) + s (</a:t>
            </a:r>
            <a:r>
              <a:rPr lang="en-US" sz="1400" dirty="0" err="1" smtClean="0"/>
              <a:t>lon</a:t>
            </a:r>
            <a:r>
              <a:rPr lang="en-US" sz="1400" dirty="0" smtClean="0"/>
              <a:t>) + s(ELEV_SRTM) + s(</a:t>
            </a:r>
            <a:r>
              <a:rPr lang="en-US" sz="1400" dirty="0" err="1" smtClean="0"/>
              <a:t>Northness</a:t>
            </a:r>
            <a:r>
              <a:rPr lang="en-US" sz="1400" dirty="0" smtClean="0"/>
              <a:t>) + s (</a:t>
            </a:r>
            <a:r>
              <a:rPr lang="en-US" sz="1400" dirty="0" err="1" smtClean="0"/>
              <a:t>Eastness</a:t>
            </a:r>
            <a:r>
              <a:rPr lang="en-US" sz="1400" dirty="0" smtClean="0"/>
              <a:t>) + s(DISTOC) + s(LST), data=</a:t>
            </a:r>
            <a:r>
              <a:rPr lang="en-US" sz="1400" dirty="0" err="1" smtClean="0"/>
              <a:t>data_s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mod5&lt;- gam(</a:t>
            </a:r>
            <a:r>
              <a:rPr lang="en-US" sz="1400" dirty="0" err="1" smtClean="0"/>
              <a:t>y_var</a:t>
            </a:r>
            <a:r>
              <a:rPr lang="en-US" sz="1400" dirty="0" smtClean="0"/>
              <a:t>~ s(</a:t>
            </a:r>
            <a:r>
              <a:rPr lang="en-US" sz="1400" dirty="0" err="1" smtClean="0"/>
              <a:t>lat,lon</a:t>
            </a:r>
            <a:r>
              <a:rPr lang="en-US" sz="1400" dirty="0" smtClean="0"/>
              <a:t>) +s(ELEV_SRTM) + s(</a:t>
            </a:r>
            <a:r>
              <a:rPr lang="en-US" sz="1400" dirty="0" err="1" smtClean="0"/>
              <a:t>Northness,Eastness</a:t>
            </a:r>
            <a:r>
              <a:rPr lang="en-US" sz="1400" dirty="0" smtClean="0"/>
              <a:t>) + s(DISTOC) + s(LST), data=</a:t>
            </a:r>
            <a:r>
              <a:rPr lang="en-US" sz="1400" dirty="0" err="1" smtClean="0"/>
              <a:t>data_s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mod6&lt;- gam(</a:t>
            </a:r>
            <a:r>
              <a:rPr lang="en-US" sz="1400" dirty="0" err="1" smtClean="0"/>
              <a:t>y_var</a:t>
            </a:r>
            <a:r>
              <a:rPr lang="en-US" sz="1400" dirty="0" smtClean="0"/>
              <a:t>~ s(</a:t>
            </a:r>
            <a:r>
              <a:rPr lang="en-US" sz="1400" dirty="0" err="1" smtClean="0"/>
              <a:t>lat,lon</a:t>
            </a:r>
            <a:r>
              <a:rPr lang="en-US" sz="1400" dirty="0" smtClean="0"/>
              <a:t>) +s(ELEV_SRTM) + s(</a:t>
            </a:r>
            <a:r>
              <a:rPr lang="en-US" sz="1400" dirty="0" err="1" smtClean="0"/>
              <a:t>Northness,Eastness</a:t>
            </a:r>
            <a:r>
              <a:rPr lang="en-US" sz="1400" dirty="0" smtClean="0"/>
              <a:t>) + s(DISTOC) + s(LST)+s(LC1), data=</a:t>
            </a:r>
            <a:r>
              <a:rPr lang="en-US" sz="1400" dirty="0" err="1" smtClean="0"/>
              <a:t>data_s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mod7&lt;- gam(</a:t>
            </a:r>
            <a:r>
              <a:rPr lang="en-US" sz="1400" dirty="0" err="1" smtClean="0"/>
              <a:t>y_var</a:t>
            </a:r>
            <a:r>
              <a:rPr lang="en-US" sz="1400" dirty="0" smtClean="0"/>
              <a:t>~ s(</a:t>
            </a:r>
            <a:r>
              <a:rPr lang="en-US" sz="1400" dirty="0" err="1" smtClean="0"/>
              <a:t>lat,lon</a:t>
            </a:r>
            <a:r>
              <a:rPr lang="en-US" sz="1400" dirty="0" smtClean="0"/>
              <a:t>) +s(ELEV_SRTM) + s(</a:t>
            </a:r>
            <a:r>
              <a:rPr lang="en-US" sz="1400" dirty="0" err="1" smtClean="0"/>
              <a:t>Northness,Eastness</a:t>
            </a:r>
            <a:r>
              <a:rPr lang="en-US" sz="1400" dirty="0" smtClean="0"/>
              <a:t>) + s(DISTOC) + s(LST)+s(LC3), data=</a:t>
            </a:r>
            <a:r>
              <a:rPr lang="en-US" sz="1400" dirty="0" err="1" smtClean="0"/>
              <a:t>data_s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mod8&lt;- gam(</a:t>
            </a:r>
            <a:r>
              <a:rPr lang="en-US" sz="1400" dirty="0" err="1" smtClean="0"/>
              <a:t>y_var</a:t>
            </a:r>
            <a:r>
              <a:rPr lang="en-US" sz="1400" dirty="0" smtClean="0"/>
              <a:t>~ s(</a:t>
            </a:r>
            <a:r>
              <a:rPr lang="en-US" sz="1400" dirty="0" err="1" smtClean="0"/>
              <a:t>lat,lon</a:t>
            </a:r>
            <a:r>
              <a:rPr lang="en-US" sz="1400" dirty="0" smtClean="0"/>
              <a:t>) +s(ELEV_SRTM) + s(</a:t>
            </a:r>
            <a:r>
              <a:rPr lang="en-US" sz="1400" dirty="0" err="1" smtClean="0"/>
              <a:t>Northness,Eastness</a:t>
            </a:r>
            <a:r>
              <a:rPr lang="en-US" sz="1400" dirty="0" smtClean="0"/>
              <a:t>) + s(DISTOC) + s(LST) + s(LC1), data=</a:t>
            </a:r>
            <a:r>
              <a:rPr lang="en-US" sz="1400" dirty="0" err="1" smtClean="0"/>
              <a:t>data_s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</a:t>
            </a:r>
          </a:p>
          <a:p>
            <a:r>
              <a:rPr lang="en-US" sz="1400" dirty="0" smtClean="0"/>
              <a:t>  #Added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276599" y="228600"/>
            <a:ext cx="412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GAM MODELING USED IN THE BIAS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80999" y="5257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Note that model 6 and 8 are the same. Models were modified to resolve issues related to the insufficient number of observations to calculate GAM parameters.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1430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Modeling the LST BIAS using GAM models with environmental covariates.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8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81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COMPARING FUSION+KRIGING AND FUSION+GAM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81874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9530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RMSE values for 10 dates in Oregon:</a:t>
            </a:r>
          </a:p>
          <a:p>
            <a:r>
              <a:rPr lang="en-US" dirty="0" smtClean="0"/>
              <a:t>GAM was performed with 7 models using the same validation and training sets as in fusion.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16689" y="5105400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0" dirty="0" err="1" smtClean="0"/>
              <a:t>F_training</a:t>
            </a:r>
            <a:r>
              <a:rPr lang="en-US" sz="1400" baseline="0" dirty="0" smtClean="0"/>
              <a:t>:  RMSE fusion  with training data</a:t>
            </a:r>
          </a:p>
          <a:p>
            <a:r>
              <a:rPr lang="en-US" sz="1400" baseline="0" dirty="0" err="1" smtClean="0"/>
              <a:t>F_validation</a:t>
            </a:r>
            <a:r>
              <a:rPr lang="en-US" sz="1400" baseline="0" dirty="0" smtClean="0"/>
              <a:t>: RMSE fusion with testing data</a:t>
            </a:r>
          </a:p>
          <a:p>
            <a:r>
              <a:rPr lang="en-US" sz="1400" baseline="0" dirty="0" err="1" smtClean="0"/>
              <a:t>GAM_m_val</a:t>
            </a:r>
            <a:r>
              <a:rPr lang="en-US" sz="1400" baseline="0" dirty="0" smtClean="0"/>
              <a:t>: RMSE for fusion using  GAM  for the bias surface.</a:t>
            </a:r>
          </a:p>
          <a:p>
            <a:pPr>
              <a:defRPr/>
            </a:pPr>
            <a:r>
              <a:rPr lang="en-US" sz="1400" dirty="0" err="1">
                <a:solidFill>
                  <a:schemeClr val="dk1"/>
                </a:solidFill>
              </a:rPr>
              <a:t>GAM_m_training</a:t>
            </a:r>
            <a:r>
              <a:rPr lang="en-US" sz="1400" dirty="0">
                <a:solidFill>
                  <a:schemeClr val="dk1"/>
                </a:solidFill>
              </a:rPr>
              <a:t>: RMSE for fusion using  GAM  for the bias surface.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4074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304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COMPARING FUSION AND GAM</a:t>
            </a:r>
            <a:endParaRPr lang="en-US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445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8242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plot displays the mean and median RMSE across 10 dates in Oregon for 9 models.</a:t>
            </a:r>
          </a:p>
          <a:p>
            <a:r>
              <a:rPr lang="en-US" dirty="0" smtClean="0"/>
              <a:t>GAM: Model 1 through model 8 </a:t>
            </a:r>
          </a:p>
          <a:p>
            <a:r>
              <a:rPr lang="en-US" dirty="0" smtClean="0"/>
              <a:t>Model 9= Fusion (using </a:t>
            </a:r>
            <a:r>
              <a:rPr lang="en-US" dirty="0" err="1" smtClean="0"/>
              <a:t>kriging</a:t>
            </a:r>
            <a:r>
              <a:rPr lang="en-US" dirty="0" smtClean="0"/>
              <a:t> for LST bias and delta </a:t>
            </a:r>
            <a:r>
              <a:rPr lang="en-US" dirty="0" err="1" smtClean="0"/>
              <a:t>tmax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5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7550"/>
            <a:ext cx="871537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76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STATIONS UPDATED FROM THE POSTGRES DATABASE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505200" y="615931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mean_month10_rescaled.rst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95111"/>
            <a:ext cx="798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Codes were updated to allow the use of the new POSTGRES database…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90800" y="3962400"/>
            <a:ext cx="6096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1524000"/>
            <a:ext cx="6096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114800"/>
            <a:ext cx="6096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4114800"/>
            <a:ext cx="609600" cy="457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USC00357857 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101644" y="4114800"/>
            <a:ext cx="21223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onsole" pitchFamily="49" charset="0"/>
                <a:cs typeface="Arial" pitchFamily="34" charset="0"/>
              </a:rPr>
              <a:t>USC00357857 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3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16331</TotalTime>
  <Words>980</Words>
  <Application>Microsoft Office PowerPoint</Application>
  <PresentationFormat>On-screen Show (4:3)</PresentationFormat>
  <Paragraphs>168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parmentier</dc:creator>
  <cp:lastModifiedBy>parmentier</cp:lastModifiedBy>
  <cp:revision>80</cp:revision>
  <dcterms:created xsi:type="dcterms:W3CDTF">2012-06-30T05:46:05Z</dcterms:created>
  <dcterms:modified xsi:type="dcterms:W3CDTF">2012-07-11T20:20:36Z</dcterms:modified>
</cp:coreProperties>
</file>