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slides/slide13.xml" ContentType="application/vnd.openxmlformats-officedocument.presentationml.slide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39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0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E96870B7-4EA6-46A0-A5CC-38AC5F275EEA}" type="slidenum">
              <a:rPr lang="en-US" sz="1400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rIns="0" tIns="0" bIns="0"/>
          <a:p>
            <a:r>
              <a:rPr lang="en-US" sz="2000">
                <a:latin typeface="Arial"/>
              </a:rPr>
              <a:t>Gray rectangles - refer to the arrows below or adjacent to the rectangle.</a:t>
            </a:r>
            <a:endParaRPr/>
          </a:p>
          <a:p>
            <a:r>
              <a:rPr lang="en-US" sz="2000">
                <a:latin typeface="Arial"/>
              </a:rPr>
              <a:t>Green rectangle – attention! I have no clue how these data get in.</a:t>
            </a:r>
            <a:endParaRPr/>
          </a:p>
          <a:p>
            <a:r>
              <a:rPr lang="en-US" sz="2000">
                <a:latin typeface="Arial"/>
              </a:rPr>
              <a:t>Red arrows – are not part of Aaron’s workflow.</a:t>
            </a:r>
            <a:endParaRPr/>
          </a:p>
        </p:txBody>
      </p:sp>
      <p:sp>
        <p:nvSpPr>
          <p:cNvPr id="114" name="CustomShape 2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0652200F-6AA5-4C69-99F7-0676E8442F43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4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077920" y="1604520"/>
            <a:ext cx="4987080" cy="397728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077920" y="1604520"/>
            <a:ext cx="498708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457200" y="20520"/>
            <a:ext cx="8228520" cy="622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BIEN Data Workflow (update)</a:t>
            </a:r>
            <a:endParaRPr/>
          </a:p>
        </p:txBody>
      </p:sp>
      <p:sp>
        <p:nvSpPr>
          <p:cNvPr id="42" name="CustomShape 2"/>
          <p:cNvSpPr/>
          <p:nvPr/>
        </p:nvSpPr>
        <p:spPr>
          <a:xfrm>
            <a:off x="340200" y="4524840"/>
            <a:ext cx="1098720" cy="479160"/>
          </a:xfrm>
          <a:prstGeom prst="rect">
            <a:avLst/>
          </a:prstGeom>
          <a:gradFill>
            <a:gsLst>
              <a:gs pos="0">
                <a:srgbClr val="3e7fcc"/>
              </a:gs>
              <a:gs pos="100000">
                <a:srgbClr val="a4c1ff"/>
              </a:gs>
            </a:gsLst>
            <a:lin ang="16200000"/>
          </a:gradFill>
          <a:ln w="9360">
            <a:solidFill>
              <a:srgbClr val="4a7ebb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New data source Plots</a:t>
            </a:r>
            <a:endParaRPr/>
          </a:p>
        </p:txBody>
      </p:sp>
      <p:sp>
        <p:nvSpPr>
          <p:cNvPr id="43" name="CustomShape 3"/>
          <p:cNvSpPr/>
          <p:nvPr/>
        </p:nvSpPr>
        <p:spPr>
          <a:xfrm>
            <a:off x="340200" y="5130720"/>
            <a:ext cx="1098720" cy="479160"/>
          </a:xfrm>
          <a:prstGeom prst="rect">
            <a:avLst/>
          </a:prstGeom>
          <a:gradFill>
            <a:gsLst>
              <a:gs pos="0">
                <a:srgbClr val="3e7fcc"/>
              </a:gs>
              <a:gs pos="100000">
                <a:srgbClr val="a4c1ff"/>
              </a:gs>
            </a:gsLst>
            <a:lin ang="16200000"/>
          </a:gradFill>
          <a:ln w="9360">
            <a:solidFill>
              <a:srgbClr val="4a7ebb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New data source Plots</a:t>
            </a:r>
            <a:endParaRPr/>
          </a:p>
        </p:txBody>
      </p:sp>
      <p:sp>
        <p:nvSpPr>
          <p:cNvPr id="44" name="CustomShape 4"/>
          <p:cNvSpPr/>
          <p:nvPr/>
        </p:nvSpPr>
        <p:spPr>
          <a:xfrm>
            <a:off x="844920" y="2399760"/>
            <a:ext cx="1098720" cy="479160"/>
          </a:xfrm>
          <a:prstGeom prst="rect">
            <a:avLst/>
          </a:prstGeom>
          <a:gradFill>
            <a:gsLst>
              <a:gs pos="0">
                <a:srgbClr val="3e7fcc"/>
              </a:gs>
              <a:gs pos="100000">
                <a:srgbClr val="a4c1ff"/>
              </a:gs>
            </a:gsLst>
            <a:lin ang="16200000"/>
          </a:gradFill>
          <a:ln w="9360">
            <a:solidFill>
              <a:srgbClr val="4a7ebb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Data source Herbarium (Darwin Core)</a:t>
            </a:r>
            <a:endParaRPr/>
          </a:p>
        </p:txBody>
      </p:sp>
      <p:sp>
        <p:nvSpPr>
          <p:cNvPr id="45" name="CustomShape 5"/>
          <p:cNvSpPr/>
          <p:nvPr/>
        </p:nvSpPr>
        <p:spPr>
          <a:xfrm>
            <a:off x="844920" y="3037680"/>
            <a:ext cx="1098720" cy="479160"/>
          </a:xfrm>
          <a:prstGeom prst="rect">
            <a:avLst/>
          </a:prstGeom>
          <a:gradFill>
            <a:gsLst>
              <a:gs pos="0">
                <a:srgbClr val="3e7fcc"/>
              </a:gs>
              <a:gs pos="100000">
                <a:srgbClr val="a4c1ff"/>
              </a:gs>
            </a:gsLst>
            <a:lin ang="16200000"/>
          </a:gradFill>
          <a:ln w="9360">
            <a:solidFill>
              <a:srgbClr val="4a7ebb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Data source VegBank</a:t>
            </a:r>
            <a:endParaRPr/>
          </a:p>
        </p:txBody>
      </p:sp>
      <p:sp>
        <p:nvSpPr>
          <p:cNvPr id="46" name="CustomShape 6"/>
          <p:cNvSpPr/>
          <p:nvPr/>
        </p:nvSpPr>
        <p:spPr>
          <a:xfrm>
            <a:off x="844920" y="3687480"/>
            <a:ext cx="1098720" cy="479160"/>
          </a:xfrm>
          <a:prstGeom prst="rect">
            <a:avLst/>
          </a:prstGeom>
          <a:gradFill>
            <a:gsLst>
              <a:gs pos="0">
                <a:srgbClr val="3e7fcc"/>
              </a:gs>
              <a:gs pos="100000">
                <a:srgbClr val="a4c1ff"/>
              </a:gs>
            </a:gsLst>
            <a:lin ang="16200000"/>
          </a:gradFill>
          <a:ln w="9360">
            <a:solidFill>
              <a:srgbClr val="4a7ebb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Data source SALVIAS</a:t>
            </a:r>
            <a:endParaRPr/>
          </a:p>
        </p:txBody>
      </p:sp>
      <p:sp>
        <p:nvSpPr>
          <p:cNvPr id="47" name="CustomShape 7"/>
          <p:cNvSpPr/>
          <p:nvPr/>
        </p:nvSpPr>
        <p:spPr>
          <a:xfrm>
            <a:off x="5060520" y="1488600"/>
            <a:ext cx="1002240" cy="1037520"/>
          </a:xfrm>
          <a:prstGeom prst="can">
            <a:avLst>
              <a:gd name="adj" fmla="val 25000"/>
            </a:avLst>
          </a:prstGeom>
          <a:gradFill>
            <a:gsLst>
              <a:gs pos="0">
                <a:srgbClr val="3e7fcc"/>
              </a:gs>
              <a:gs pos="100000">
                <a:srgbClr val="a4c1ff"/>
              </a:gs>
            </a:gsLst>
            <a:lin ang="16200000"/>
          </a:gradFill>
          <a:ln w="9360">
            <a:solidFill>
              <a:srgbClr val="4a7ebb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Normalized BIEN db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(VegBIEN)</a:t>
            </a:r>
            <a:endParaRPr/>
          </a:p>
        </p:txBody>
      </p:sp>
      <p:sp>
        <p:nvSpPr>
          <p:cNvPr id="48" name="CustomShape 8"/>
          <p:cNvSpPr/>
          <p:nvPr/>
        </p:nvSpPr>
        <p:spPr>
          <a:xfrm>
            <a:off x="4702320" y="3291840"/>
            <a:ext cx="837000" cy="479160"/>
          </a:xfrm>
          <a:prstGeom prst="can">
            <a:avLst>
              <a:gd name="adj" fmla="val 25000"/>
            </a:avLst>
          </a:prstGeom>
          <a:gradFill>
            <a:gsLst>
              <a:gs pos="0">
                <a:srgbClr val="3e7fcc"/>
              </a:gs>
              <a:gs pos="100000">
                <a:srgbClr val="a4c1ff"/>
              </a:gs>
            </a:gsLst>
            <a:lin ang="16200000"/>
          </a:gradFill>
          <a:ln w="9360">
            <a:solidFill>
              <a:srgbClr val="4a7ebb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TNRS</a:t>
            </a:r>
            <a:endParaRPr/>
          </a:p>
        </p:txBody>
      </p:sp>
      <p:sp>
        <p:nvSpPr>
          <p:cNvPr id="49" name="CustomShape 9"/>
          <p:cNvSpPr/>
          <p:nvPr/>
        </p:nvSpPr>
        <p:spPr>
          <a:xfrm>
            <a:off x="5616720" y="3291840"/>
            <a:ext cx="837000" cy="479160"/>
          </a:xfrm>
          <a:prstGeom prst="can">
            <a:avLst>
              <a:gd name="adj" fmla="val 25000"/>
            </a:avLst>
          </a:prstGeom>
          <a:gradFill>
            <a:gsLst>
              <a:gs pos="0">
                <a:srgbClr val="3e7fcc"/>
              </a:gs>
              <a:gs pos="100000">
                <a:srgbClr val="a4c1ff"/>
              </a:gs>
            </a:gsLst>
            <a:lin ang="16200000"/>
          </a:gradFill>
          <a:ln w="9360">
            <a:solidFill>
              <a:srgbClr val="4a7ebb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GeoScrubValid</a:t>
            </a:r>
            <a:endParaRPr/>
          </a:p>
        </p:txBody>
      </p:sp>
      <p:sp>
        <p:nvSpPr>
          <p:cNvPr id="50" name="CustomShape 10"/>
          <p:cNvSpPr/>
          <p:nvPr/>
        </p:nvSpPr>
        <p:spPr>
          <a:xfrm>
            <a:off x="5142960" y="4530600"/>
            <a:ext cx="837000" cy="687960"/>
          </a:xfrm>
          <a:prstGeom prst="can">
            <a:avLst>
              <a:gd name="adj" fmla="val 25000"/>
            </a:avLst>
          </a:prstGeom>
          <a:gradFill>
            <a:gsLst>
              <a:gs pos="0">
                <a:srgbClr val="3e7fcc"/>
              </a:gs>
              <a:gs pos="100000">
                <a:srgbClr val="a4c1ff"/>
              </a:gs>
            </a:gsLst>
            <a:lin ang="16200000"/>
          </a:gradFill>
          <a:ln w="9360">
            <a:solidFill>
              <a:srgbClr val="4a7ebb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Native Species Resolver</a:t>
            </a:r>
            <a:endParaRPr/>
          </a:p>
        </p:txBody>
      </p:sp>
      <p:sp>
        <p:nvSpPr>
          <p:cNvPr id="51" name="CustomShape 11"/>
          <p:cNvSpPr/>
          <p:nvPr/>
        </p:nvSpPr>
        <p:spPr>
          <a:xfrm>
            <a:off x="6889320" y="3202920"/>
            <a:ext cx="837000" cy="479160"/>
          </a:xfrm>
          <a:prstGeom prst="can">
            <a:avLst>
              <a:gd name="adj" fmla="val 25000"/>
            </a:avLst>
          </a:prstGeom>
          <a:gradFill>
            <a:gsLst>
              <a:gs pos="0">
                <a:srgbClr val="3e7fcc"/>
              </a:gs>
              <a:gs pos="100000">
                <a:srgbClr val="a4c1ff"/>
              </a:gs>
            </a:gsLst>
            <a:lin ang="16200000"/>
          </a:gradFill>
          <a:ln w="9360">
            <a:solidFill>
              <a:srgbClr val="4a7ebb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AnalyticalStem</a:t>
            </a:r>
            <a:endParaRPr/>
          </a:p>
        </p:txBody>
      </p:sp>
      <p:sp>
        <p:nvSpPr>
          <p:cNvPr id="52" name="CustomShape 12"/>
          <p:cNvSpPr/>
          <p:nvPr/>
        </p:nvSpPr>
        <p:spPr>
          <a:xfrm>
            <a:off x="6797160" y="2482560"/>
            <a:ext cx="1021320" cy="479160"/>
          </a:xfrm>
          <a:prstGeom prst="can">
            <a:avLst>
              <a:gd name="adj" fmla="val 25000"/>
            </a:avLst>
          </a:prstGeom>
          <a:gradFill>
            <a:gsLst>
              <a:gs pos="0">
                <a:srgbClr val="3e7fcc"/>
              </a:gs>
              <a:gs pos="100000">
                <a:srgbClr val="a4c1ff"/>
              </a:gs>
            </a:gsLst>
            <a:lin ang="16200000"/>
          </a:gradFill>
          <a:ln w="9360">
            <a:solidFill>
              <a:srgbClr val="4a7ebb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View Full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Occurrence</a:t>
            </a:r>
            <a:endParaRPr/>
          </a:p>
        </p:txBody>
      </p:sp>
      <p:sp>
        <p:nvSpPr>
          <p:cNvPr id="53" name="CustomShape 13"/>
          <p:cNvSpPr/>
          <p:nvPr/>
        </p:nvSpPr>
        <p:spPr>
          <a:xfrm flipV="1">
            <a:off x="1944720" y="2006280"/>
            <a:ext cx="946080" cy="630720"/>
          </a:xfrm>
          <a:prstGeom prst="straightConnector1">
            <a:avLst/>
          </a:prstGeom>
          <a:noFill/>
          <a:ln w="25560">
            <a:solidFill>
              <a:srgbClr val="4f81bd"/>
            </a:solidFill>
            <a:round/>
            <a:tailEnd len="med" type="arrow" w="med"/>
          </a:ln>
        </p:spPr>
      </p:sp>
      <p:sp>
        <p:nvSpPr>
          <p:cNvPr id="54" name="CustomShape 14"/>
          <p:cNvSpPr/>
          <p:nvPr/>
        </p:nvSpPr>
        <p:spPr>
          <a:xfrm flipV="1">
            <a:off x="1944720" y="2005560"/>
            <a:ext cx="946080" cy="1269000"/>
          </a:xfrm>
          <a:prstGeom prst="straightConnector1">
            <a:avLst/>
          </a:prstGeom>
          <a:noFill/>
          <a:ln w="25560">
            <a:solidFill>
              <a:srgbClr val="4f81bd"/>
            </a:solidFill>
            <a:round/>
            <a:tailEnd len="med" type="arrow" w="med"/>
          </a:ln>
        </p:spPr>
      </p:sp>
      <p:sp>
        <p:nvSpPr>
          <p:cNvPr id="55" name="CustomShape 15"/>
          <p:cNvSpPr/>
          <p:nvPr/>
        </p:nvSpPr>
        <p:spPr>
          <a:xfrm flipV="1">
            <a:off x="1944720" y="2006280"/>
            <a:ext cx="946080" cy="1918800"/>
          </a:xfrm>
          <a:prstGeom prst="straightConnector1">
            <a:avLst/>
          </a:prstGeom>
          <a:noFill/>
          <a:ln w="25560">
            <a:solidFill>
              <a:srgbClr val="4f81bd"/>
            </a:solidFill>
            <a:round/>
            <a:tailEnd len="med" type="arrow" w="med"/>
          </a:ln>
        </p:spPr>
      </p:sp>
      <p:sp>
        <p:nvSpPr>
          <p:cNvPr id="56" name="CustomShape 16"/>
          <p:cNvSpPr/>
          <p:nvPr/>
        </p:nvSpPr>
        <p:spPr>
          <a:xfrm>
            <a:off x="3991680" y="2008080"/>
            <a:ext cx="1067760" cy="360"/>
          </a:xfrm>
          <a:prstGeom prst="straightConnector1">
            <a:avLst/>
          </a:prstGeom>
          <a:noFill/>
          <a:ln w="25560">
            <a:solidFill>
              <a:srgbClr val="4f81bd"/>
            </a:solidFill>
            <a:round/>
            <a:tailEnd len="med" type="arrow" w="med"/>
          </a:ln>
        </p:spPr>
      </p:sp>
      <p:sp>
        <p:nvSpPr>
          <p:cNvPr id="57" name="CustomShape 17"/>
          <p:cNvSpPr/>
          <p:nvPr/>
        </p:nvSpPr>
        <p:spPr>
          <a:xfrm flipH="1">
            <a:off x="5302800" y="2527200"/>
            <a:ext cx="257760" cy="763920"/>
          </a:xfrm>
          <a:prstGeom prst="straightConnector1">
            <a:avLst/>
          </a:prstGeom>
          <a:noFill/>
          <a:ln w="25560">
            <a:solidFill>
              <a:srgbClr val="4f81bd"/>
            </a:solidFill>
            <a:round/>
            <a:tailEnd len="med" type="arrow" w="med"/>
          </a:ln>
        </p:spPr>
      </p:sp>
      <p:sp>
        <p:nvSpPr>
          <p:cNvPr id="58" name="CustomShape 18"/>
          <p:cNvSpPr/>
          <p:nvPr/>
        </p:nvSpPr>
        <p:spPr>
          <a:xfrm flipH="1" flipV="1" rot="5400000">
            <a:off x="3811680" y="2858400"/>
            <a:ext cx="1375200" cy="1134720"/>
          </a:xfrm>
          <a:prstGeom prst="curvedConnector3">
            <a:avLst>
              <a:gd name="adj1" fmla="val 99910"/>
            </a:avLst>
          </a:prstGeom>
          <a:noFill/>
          <a:ln w="25560">
            <a:solidFill>
              <a:srgbClr val="4f81bd"/>
            </a:solidFill>
            <a:round/>
            <a:tailEnd len="med" type="arrow" w="med"/>
          </a:ln>
        </p:spPr>
      </p:sp>
      <p:sp>
        <p:nvSpPr>
          <p:cNvPr id="59" name="CustomShape 19"/>
          <p:cNvSpPr/>
          <p:nvPr/>
        </p:nvSpPr>
        <p:spPr>
          <a:xfrm>
            <a:off x="3264840" y="4106160"/>
            <a:ext cx="1323720" cy="121680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360">
            <a:solidFill>
              <a:srgbClr val="4a7ebb"/>
            </a:solidFill>
            <a:round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Refresh TNRS, geoscrubbing </a:t>
            </a:r>
            <a:r>
              <a:rPr lang="en-US" sz="1200">
                <a:solidFill>
                  <a:srgbClr val="000000"/>
                </a:solidFill>
                <a:latin typeface="Calibri"/>
              </a:rPr>
              <a:t>separately how?</a:t>
            </a:r>
            <a:endParaRPr/>
          </a:p>
          <a:p>
            <a:pPr algn="ctr">
              <a:lnSpc>
                <a:spcPct val="100000"/>
              </a:lnSpc>
            </a:pPr>
            <a:r>
              <a:rPr i="1" lang="en-US" sz="1000">
                <a:solidFill>
                  <a:srgbClr val="000000"/>
                </a:solidFill>
                <a:latin typeface="Calibri"/>
              </a:rPr>
              <a:t>see README.TXT &gt; Full database import &gt; To run TNRS/</a:t>
            </a:r>
            <a:endParaRPr/>
          </a:p>
          <a:p>
            <a:pPr algn="ctr">
              <a:lnSpc>
                <a:spcPct val="100000"/>
              </a:lnSpc>
            </a:pPr>
            <a:r>
              <a:rPr i="1" lang="en-US" sz="1000">
                <a:solidFill>
                  <a:srgbClr val="000000"/>
                </a:solidFill>
                <a:latin typeface="Calibri"/>
              </a:rPr>
              <a:t>geoscrubbing</a:t>
            </a:r>
            <a:endParaRPr/>
          </a:p>
        </p:txBody>
      </p:sp>
      <p:sp>
        <p:nvSpPr>
          <p:cNvPr id="60" name="CustomShape 20"/>
          <p:cNvSpPr/>
          <p:nvPr/>
        </p:nvSpPr>
        <p:spPr>
          <a:xfrm flipH="1" flipV="1" rot="5400000">
            <a:off x="608400" y="4115880"/>
            <a:ext cx="496800" cy="393480"/>
          </a:xfrm>
          <a:prstGeom prst="curvedConnector3">
            <a:avLst>
              <a:gd name="adj1" fmla="val 98480"/>
            </a:avLst>
          </a:prstGeom>
          <a:noFill/>
          <a:ln w="25560">
            <a:solidFill>
              <a:srgbClr val="c0504d"/>
            </a:solidFill>
            <a:round/>
            <a:tailEnd len="med" type="arrow" w="med"/>
          </a:ln>
        </p:spPr>
      </p:sp>
      <p:sp>
        <p:nvSpPr>
          <p:cNvPr id="61" name="CustomShape 21"/>
          <p:cNvSpPr/>
          <p:nvPr/>
        </p:nvSpPr>
        <p:spPr>
          <a:xfrm flipH="1" rot="10800000">
            <a:off x="567360" y="3377160"/>
            <a:ext cx="497880" cy="1993680"/>
          </a:xfrm>
          <a:prstGeom prst="curvedConnector4">
            <a:avLst>
              <a:gd name="adj1" fmla="val -45808"/>
              <a:gd name="adj2" fmla="val 99947"/>
            </a:avLst>
          </a:prstGeom>
          <a:noFill/>
          <a:ln w="25560">
            <a:solidFill>
              <a:srgbClr val="c0504d"/>
            </a:solidFill>
            <a:round/>
            <a:tailEnd len="med" type="arrow" w="med"/>
          </a:ln>
        </p:spPr>
      </p:sp>
      <p:sp>
        <p:nvSpPr>
          <p:cNvPr id="62" name="CustomShape 22"/>
          <p:cNvSpPr/>
          <p:nvPr/>
        </p:nvSpPr>
        <p:spPr>
          <a:xfrm>
            <a:off x="548640" y="1554480"/>
            <a:ext cx="1674720" cy="72648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360">
            <a:solidFill>
              <a:srgbClr val="4a7ebb"/>
            </a:solidFill>
            <a:round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Which manually mapped?</a:t>
            </a:r>
            <a:endParaRPr/>
          </a:p>
          <a:p>
            <a:pPr algn="ctr">
              <a:lnSpc>
                <a:spcPct val="100000"/>
              </a:lnSpc>
            </a:pPr>
            <a:r>
              <a:rPr i="1" lang="en-US" sz="1000">
                <a:solidFill>
                  <a:srgbClr val="000000"/>
                </a:solidFill>
                <a:latin typeface="Calibri"/>
              </a:rPr>
              <a:t>all except Canadensys (because solely DwC)</a:t>
            </a:r>
            <a:endParaRPr/>
          </a:p>
        </p:txBody>
      </p:sp>
      <p:sp>
        <p:nvSpPr>
          <p:cNvPr id="63" name="CustomShape 23"/>
          <p:cNvSpPr/>
          <p:nvPr/>
        </p:nvSpPr>
        <p:spPr>
          <a:xfrm>
            <a:off x="8460360" y="3049920"/>
            <a:ext cx="578520" cy="608760"/>
          </a:xfrm>
          <a:prstGeom prst="rect">
            <a:avLst/>
          </a:prstGeom>
          <a:gradFill>
            <a:gsLst>
              <a:gs pos="0">
                <a:srgbClr val="3e7fcc"/>
              </a:gs>
              <a:gs pos="100000">
                <a:srgbClr val="a4c1ff"/>
              </a:gs>
            </a:gsLst>
            <a:lin ang="16200000"/>
          </a:gradFill>
          <a:ln w="9360">
            <a:solidFill>
              <a:srgbClr val="4a7ebb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VFO CSV, TSV</a:t>
            </a:r>
            <a:endParaRPr/>
          </a:p>
        </p:txBody>
      </p:sp>
      <p:sp>
        <p:nvSpPr>
          <p:cNvPr id="64" name="CustomShape 24"/>
          <p:cNvSpPr/>
          <p:nvPr/>
        </p:nvSpPr>
        <p:spPr>
          <a:xfrm>
            <a:off x="8106480" y="3355560"/>
            <a:ext cx="270000" cy="360"/>
          </a:xfrm>
          <a:prstGeom prst="straightConnector1">
            <a:avLst/>
          </a:prstGeom>
          <a:noFill/>
          <a:ln w="25560">
            <a:solidFill>
              <a:srgbClr val="4f81bd"/>
            </a:solidFill>
            <a:round/>
            <a:tailEnd len="med" type="arrow" w="med"/>
          </a:ln>
        </p:spPr>
      </p:sp>
      <p:sp>
        <p:nvSpPr>
          <p:cNvPr id="65" name="CustomShape 25"/>
          <p:cNvSpPr/>
          <p:nvPr/>
        </p:nvSpPr>
        <p:spPr>
          <a:xfrm>
            <a:off x="352800" y="5740560"/>
            <a:ext cx="1208160" cy="479160"/>
          </a:xfrm>
          <a:prstGeom prst="rect">
            <a:avLst/>
          </a:prstGeom>
          <a:gradFill>
            <a:gsLst>
              <a:gs pos="0">
                <a:srgbClr val="3e7fcc"/>
              </a:gs>
              <a:gs pos="100000">
                <a:srgbClr val="a4c1ff"/>
              </a:gs>
            </a:gsLst>
            <a:lin ang="16200000"/>
          </a:gradFill>
          <a:ln w="9360">
            <a:solidFill>
              <a:srgbClr val="4a7ebb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New data source Herbaria</a:t>
            </a:r>
            <a:endParaRPr/>
          </a:p>
        </p:txBody>
      </p:sp>
      <p:sp>
        <p:nvSpPr>
          <p:cNvPr id="66" name="CustomShape 26"/>
          <p:cNvSpPr/>
          <p:nvPr/>
        </p:nvSpPr>
        <p:spPr>
          <a:xfrm flipH="1" flipV="1" rot="5400000">
            <a:off x="-750240" y="3946320"/>
            <a:ext cx="3203640" cy="786240"/>
          </a:xfrm>
          <a:prstGeom prst="curvedConnector3">
            <a:avLst>
              <a:gd name="adj1" fmla="val 104685"/>
            </a:avLst>
          </a:prstGeom>
          <a:noFill/>
          <a:ln w="25560">
            <a:solidFill>
              <a:srgbClr val="c0504d"/>
            </a:solidFill>
            <a:round/>
            <a:tailEnd len="med" type="arrow" w="med"/>
          </a:ln>
        </p:spPr>
      </p:sp>
      <p:sp>
        <p:nvSpPr>
          <p:cNvPr id="67" name="CustomShape 27"/>
          <p:cNvSpPr/>
          <p:nvPr/>
        </p:nvSpPr>
        <p:spPr>
          <a:xfrm>
            <a:off x="6898680" y="3838320"/>
            <a:ext cx="837000" cy="479160"/>
          </a:xfrm>
          <a:prstGeom prst="can">
            <a:avLst>
              <a:gd name="adj" fmla="val 25000"/>
            </a:avLst>
          </a:prstGeom>
          <a:gradFill>
            <a:gsLst>
              <a:gs pos="0">
                <a:srgbClr val="3e7fcc"/>
              </a:gs>
              <a:gs pos="100000">
                <a:srgbClr val="a4c1ff"/>
              </a:gs>
            </a:gsLst>
            <a:lin ang="16200000"/>
          </a:gradFill>
          <a:ln w="9360">
            <a:solidFill>
              <a:srgbClr val="4a7ebb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Trait Table</a:t>
            </a:r>
            <a:endParaRPr/>
          </a:p>
        </p:txBody>
      </p:sp>
      <p:sp>
        <p:nvSpPr>
          <p:cNvPr id="68" name="CustomShape 28"/>
          <p:cNvSpPr/>
          <p:nvPr/>
        </p:nvSpPr>
        <p:spPr>
          <a:xfrm flipV="1">
            <a:off x="2103120" y="2010960"/>
            <a:ext cx="787680" cy="2446920"/>
          </a:xfrm>
          <a:prstGeom prst="straightConnector1">
            <a:avLst/>
          </a:prstGeom>
          <a:noFill/>
          <a:ln w="25560">
            <a:solidFill>
              <a:srgbClr val="4f81bd"/>
            </a:solidFill>
            <a:round/>
            <a:tailEnd len="med" type="arrow" w="med"/>
          </a:ln>
        </p:spPr>
      </p:sp>
      <p:sp>
        <p:nvSpPr>
          <p:cNvPr id="69" name="CustomShape 29"/>
          <p:cNvSpPr/>
          <p:nvPr/>
        </p:nvSpPr>
        <p:spPr>
          <a:xfrm rot="10800000">
            <a:off x="7786080" y="2255760"/>
            <a:ext cx="324000" cy="2189880"/>
          </a:xfrm>
          <a:prstGeom prst="leftBrace">
            <a:avLst>
              <a:gd name="adj1" fmla="val 8333"/>
              <a:gd name="adj2" fmla="val 50000"/>
            </a:avLst>
          </a:prstGeom>
          <a:noFill/>
          <a:ln w="25560">
            <a:solidFill>
              <a:srgbClr val="4f81bd"/>
            </a:solidFill>
            <a:round/>
          </a:ln>
        </p:spPr>
      </p:sp>
      <p:sp>
        <p:nvSpPr>
          <p:cNvPr id="70" name="CustomShape 30"/>
          <p:cNvSpPr/>
          <p:nvPr/>
        </p:nvSpPr>
        <p:spPr>
          <a:xfrm>
            <a:off x="5587200" y="2537640"/>
            <a:ext cx="257760" cy="763920"/>
          </a:xfrm>
          <a:prstGeom prst="straightConnector1">
            <a:avLst/>
          </a:prstGeom>
          <a:noFill/>
          <a:ln w="25560">
            <a:solidFill>
              <a:srgbClr val="4f81bd"/>
            </a:solidFill>
            <a:round/>
            <a:tailEnd len="med" type="arrow" w="med"/>
          </a:ln>
        </p:spPr>
      </p:sp>
      <p:sp>
        <p:nvSpPr>
          <p:cNvPr id="71" name="CustomShape 31"/>
          <p:cNvSpPr/>
          <p:nvPr/>
        </p:nvSpPr>
        <p:spPr>
          <a:xfrm>
            <a:off x="5267520" y="3772080"/>
            <a:ext cx="310320" cy="758520"/>
          </a:xfrm>
          <a:prstGeom prst="straightConnector1">
            <a:avLst/>
          </a:prstGeom>
          <a:noFill/>
          <a:ln w="25560">
            <a:solidFill>
              <a:srgbClr val="4f81bd"/>
            </a:solidFill>
            <a:round/>
            <a:tailEnd len="med" type="arrow" w="med"/>
          </a:ln>
        </p:spPr>
      </p:sp>
      <p:sp>
        <p:nvSpPr>
          <p:cNvPr id="72" name="CustomShape 32"/>
          <p:cNvSpPr/>
          <p:nvPr/>
        </p:nvSpPr>
        <p:spPr>
          <a:xfrm flipH="1">
            <a:off x="5613840" y="3761640"/>
            <a:ext cx="302400" cy="768960"/>
          </a:xfrm>
          <a:prstGeom prst="straightConnector1">
            <a:avLst/>
          </a:prstGeom>
          <a:noFill/>
          <a:ln w="25560">
            <a:solidFill>
              <a:srgbClr val="4f81bd"/>
            </a:solidFill>
            <a:round/>
            <a:tailEnd len="med" type="arrow" w="med"/>
          </a:ln>
        </p:spPr>
      </p:sp>
      <p:sp>
        <p:nvSpPr>
          <p:cNvPr id="73" name="CustomShape 33"/>
          <p:cNvSpPr/>
          <p:nvPr/>
        </p:nvSpPr>
        <p:spPr>
          <a:xfrm rot="10800000">
            <a:off x="6346080" y="1463040"/>
            <a:ext cx="324000" cy="3964680"/>
          </a:xfrm>
          <a:prstGeom prst="leftBrace">
            <a:avLst>
              <a:gd name="adj1" fmla="val 8333"/>
              <a:gd name="adj2" fmla="val 50000"/>
            </a:avLst>
          </a:prstGeom>
          <a:noFill/>
          <a:ln w="25560">
            <a:solidFill>
              <a:srgbClr val="4f81bd"/>
            </a:solidFill>
            <a:round/>
          </a:ln>
        </p:spPr>
      </p:sp>
      <p:sp>
        <p:nvSpPr>
          <p:cNvPr id="74" name="CustomShape 34"/>
          <p:cNvSpPr/>
          <p:nvPr/>
        </p:nvSpPr>
        <p:spPr>
          <a:xfrm>
            <a:off x="6675480" y="3444840"/>
            <a:ext cx="182520" cy="360"/>
          </a:xfrm>
          <a:prstGeom prst="straightConnector1">
            <a:avLst/>
          </a:prstGeom>
          <a:noFill/>
          <a:ln w="25560">
            <a:solidFill>
              <a:srgbClr val="4f81bd"/>
            </a:solidFill>
            <a:round/>
            <a:tailEnd len="med" type="arrow" w="med"/>
          </a:ln>
        </p:spPr>
      </p:sp>
      <p:sp>
        <p:nvSpPr>
          <p:cNvPr id="75" name="CustomShape 35"/>
          <p:cNvSpPr/>
          <p:nvPr/>
        </p:nvSpPr>
        <p:spPr>
          <a:xfrm>
            <a:off x="1554480" y="4458600"/>
            <a:ext cx="1099440" cy="479880"/>
          </a:xfrm>
          <a:prstGeom prst="rect">
            <a:avLst/>
          </a:prstGeom>
          <a:solidFill>
            <a:srgbClr val="9bbb59"/>
          </a:solidFill>
          <a:ln w="9360">
            <a:solidFill>
              <a:srgbClr val="4a7ebb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Data source Traits (Cyrille)</a:t>
            </a:r>
            <a:endParaRPr/>
          </a:p>
        </p:txBody>
      </p:sp>
      <p:sp>
        <p:nvSpPr>
          <p:cNvPr id="76" name="CustomShape 36"/>
          <p:cNvSpPr/>
          <p:nvPr/>
        </p:nvSpPr>
        <p:spPr>
          <a:xfrm>
            <a:off x="2890800" y="1499760"/>
            <a:ext cx="1099440" cy="1045440"/>
          </a:xfrm>
          <a:prstGeom prst="rect">
            <a:avLst/>
          </a:prstGeom>
          <a:gradFill>
            <a:gsLst>
              <a:gs pos="0">
                <a:srgbClr val="3e7fcc"/>
              </a:gs>
              <a:gs pos="100000">
                <a:srgbClr val="a4c1ff"/>
              </a:gs>
            </a:gsLst>
            <a:lin ang="16200000"/>
          </a:gradFill>
          <a:ln w="9360">
            <a:solidFill>
              <a:srgbClr val="4a7ebb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1200">
                <a:solidFill>
                  <a:srgbClr val="000000"/>
                </a:solidFill>
                <a:latin typeface="Calibri"/>
              </a:rPr>
              <a:t>A set of staging Schemas that have VegCore in common</a:t>
            </a:r>
            <a:endParaRPr/>
          </a:p>
        </p:txBody>
      </p:sp>
      <p:sp>
        <p:nvSpPr>
          <p:cNvPr id="77" name="CustomShape 37"/>
          <p:cNvSpPr/>
          <p:nvPr/>
        </p:nvSpPr>
        <p:spPr>
          <a:xfrm>
            <a:off x="4062240" y="1227600"/>
            <a:ext cx="784080" cy="73152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360">
            <a:solidFill>
              <a:srgbClr val="4a7ebb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1000">
                <a:solidFill>
                  <a:srgbClr val="000000"/>
                </a:solidFill>
                <a:latin typeface="Calibri"/>
              </a:rPr>
              <a:t>mapping that handles all datasrcs</a:t>
            </a:r>
            <a:endParaRPr/>
          </a:p>
        </p:txBody>
      </p:sp>
      <p:sp>
        <p:nvSpPr>
          <p:cNvPr id="78" name="CustomShape 38"/>
          <p:cNvSpPr/>
          <p:nvPr/>
        </p:nvSpPr>
        <p:spPr>
          <a:xfrm>
            <a:off x="6766560" y="4333680"/>
            <a:ext cx="1005840" cy="36576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360">
            <a:solidFill>
              <a:srgbClr val="4a7ebb"/>
            </a:solidFill>
            <a:round/>
          </a:ln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en-US" sz="1000">
                <a:solidFill>
                  <a:srgbClr val="000000"/>
                </a:solidFill>
                <a:latin typeface="Calibri"/>
              </a:rPr>
              <a:t>(does not use geoscrubbing)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7" name="TextShape 2"/>
          <p:cNvSpPr txBox="1"/>
          <p:nvPr/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8" name="TextShape 3"/>
          <p:cNvSpPr txBox="1"/>
          <p:nvPr/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9" name="TextShape 4"/>
          <p:cNvSpPr txBox="1"/>
          <p:nvPr/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1" name="TextShape 2"/>
          <p:cNvSpPr txBox="1"/>
          <p:nvPr/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2" name="TextShape 3"/>
          <p:cNvSpPr txBox="1"/>
          <p:nvPr/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4" name="TextShape 2"/>
          <p:cNvSpPr txBox="1"/>
          <p:nvPr/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5" name="TextShape 3"/>
          <p:cNvSpPr txBox="1"/>
          <p:nvPr/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6" name="TextShape 4"/>
          <p:cNvSpPr txBox="1"/>
          <p:nvPr/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7" name="TextShape 5"/>
          <p:cNvSpPr txBox="1"/>
          <p:nvPr/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9" name="TextShape 2"/>
          <p:cNvSpPr txBox="1"/>
          <p:nvPr/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0" name="TextShape 3"/>
          <p:cNvSpPr txBox="1"/>
          <p:nvPr/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11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077920" y="1604520"/>
            <a:ext cx="4987080" cy="3977280"/>
          </a:xfrm>
          <a:prstGeom prst="rect">
            <a:avLst/>
          </a:prstGeom>
          <a:ln>
            <a:noFill/>
          </a:ln>
        </p:spPr>
      </p:pic>
      <p:pic>
        <p:nvPicPr>
          <p:cNvPr id="112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077920" y="1604520"/>
            <a:ext cx="4987080" cy="3977280"/>
          </a:xfrm>
          <a:prstGeom prst="rect">
            <a:avLst/>
          </a:prstGeom>
          <a:ln>
            <a:noFill/>
          </a:ln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0" name="TextShape 2"/>
          <p:cNvSpPr txBox="1"/>
          <p:nvPr/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2" name="TextShape 2"/>
          <p:cNvSpPr txBox="1"/>
          <p:nvPr/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4" name="TextShape 2"/>
          <p:cNvSpPr txBox="1"/>
          <p:nvPr/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5" name="TextShape 3"/>
          <p:cNvSpPr txBox="1"/>
          <p:nvPr/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9" name="TextShape 2"/>
          <p:cNvSpPr txBox="1"/>
          <p:nvPr/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0" name="TextShape 3"/>
          <p:cNvSpPr txBox="1"/>
          <p:nvPr/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1" name="TextShape 4"/>
          <p:cNvSpPr txBox="1"/>
          <p:nvPr/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3" name="TextShape 2"/>
          <p:cNvSpPr txBox="1"/>
          <p:nvPr/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4" name="TextShape 3"/>
          <p:cNvSpPr txBox="1"/>
          <p:nvPr/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5" name="TextShape 4"/>
          <p:cNvSpPr txBox="1"/>
          <p:nvPr/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