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_rels/presentation.xml.rels" ContentType="application/vnd.openxmlformats-package.relationships+xml"/>
  <Override PartName="/ppt/media/image3.png" ContentType="image/png"/>
  <Override PartName="/ppt/media/image4.png" ContentType="image/png"/>
  <Override PartName="/ppt/media/image1.png" ContentType="image/png"/>
  <Override PartName="/ppt/media/image5.png" ContentType="image/png"/>
  <Override PartName="/ppt/media/image2.png" ContentType="image/png"/>
  <Override PartName="/ppt/slideLayouts/slideLayout2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_rels/slideLayout12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31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36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6.xml.rels" ContentType="application/vnd.openxmlformats-package.relationships+xml"/>
  <Override PartName="/ppt/slideLayouts/slideLayout10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19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3.xml" ContentType="application/vnd.openxmlformats-officedocument.presentationml.slide+xml"/>
  <Override PartName="/ppt/slides/slide7.xml" ContentType="application/vnd.openxmlformats-officedocument.presentationml.slide+xml"/>
  <Override PartName="/ppt/slides/_rels/slide3.xml.rels" ContentType="application/vnd.openxmlformats-package.relationships+xml"/>
  <Override PartName="/ppt/slides/_rels/slide2.xml.rels" ContentType="application/vnd.openxmlformats-package.relationships+xml"/>
  <Override PartName="/ppt/slides/_rels/slide1.xml.rels" ContentType="application/vnd.openxmlformats-package.relationships+xml"/>
  <Override PartName="/ppt/slides/_rels/slide7.xml.rels" ContentType="application/vnd.openxmlformats-package.relationships+xml"/>
  <Override PartName="/ppt/slides/_rels/slide6.xml.rels" ContentType="application/vnd.openxmlformats-package.relationships+xml"/>
  <Override PartName="/ppt/slides/_rels/slide5.xml.rels" ContentType="application/vnd.openxmlformats-package.relationships+xml"/>
  <Override PartName="/ppt/slides/_rels/slide4.xml.rels" ContentType="application/vnd.openxmlformats-package.relationships+xml"/>
  <Override PartName="/ppt/slides/slide4.xml" ContentType="application/vnd.openxmlformats-officedocument.presentationml.slide+xml"/>
  <Override PartName="/ppt/slides/slide1.xml" ContentType="application/vnd.openxmlformats-officedocument.presentationml.slide+xml"/>
  <Override PartName="/ppt/slides/slide5.xml" ContentType="application/vnd.openxmlformats-officedocument.presentationml.slide+xml"/>
  <Override PartName="/ppt/slides/slide2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Masters/_rels/slideMaster3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>
  <p:sldMasterIdLst>
    <p:sldMasterId id="2147483648" r:id="rId2"/>
    <p:sldMasterId id="2147483661" r:id="rId3"/>
    <p:sldMasterId id="2147483674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</p:sldIdLst>
  <p:sldSz cx="9144000" cy="6858000"/>
  <p:notesSz cx="7772400" cy="100584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slide" Target="slides/slide5.xml"/><Relationship Id="rId10" Type="http://schemas.openxmlformats.org/officeDocument/2006/relationships/slide" Target="slides/slide6.xml"/><Relationship Id="rId11" Type="http://schemas.openxmlformats.org/officeDocument/2006/relationships/slide" Target="slides/slide7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verTx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457200" y="3681720"/>
            <a:ext cx="82292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fourObj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4673520" y="3681720"/>
            <a:ext cx="40154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457200" y="3681720"/>
            <a:ext cx="40154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37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64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4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39772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42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39772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nly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820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AndObj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4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47" name="PlaceHolder 3"/>
          <p:cNvSpPr>
            <a:spLocks noGrp="1"/>
          </p:cNvSpPr>
          <p:nvPr>
            <p:ph type="body"/>
          </p:nvPr>
        </p:nvSpPr>
        <p:spPr>
          <a:xfrm>
            <a:off x="457200" y="3681720"/>
            <a:ext cx="40154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48" name="PlaceHolder 4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39772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64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AndTwoObj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5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39772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51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52" name="PlaceHolder 4"/>
          <p:cNvSpPr>
            <a:spLocks noGrp="1"/>
          </p:cNvSpPr>
          <p:nvPr>
            <p:ph type="body"/>
          </p:nvPr>
        </p:nvSpPr>
        <p:spPr>
          <a:xfrm>
            <a:off x="4673520" y="3681720"/>
            <a:ext cx="40154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OverTx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56" name="PlaceHolder 4"/>
          <p:cNvSpPr>
            <a:spLocks noGrp="1"/>
          </p:cNvSpPr>
          <p:nvPr>
            <p:ph type="body"/>
          </p:nvPr>
        </p:nvSpPr>
        <p:spPr>
          <a:xfrm>
            <a:off x="457200" y="3681720"/>
            <a:ext cx="822852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verTx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457200" y="3681720"/>
            <a:ext cx="82292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fourObj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6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2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3" name="PlaceHolder 4"/>
          <p:cNvSpPr>
            <a:spLocks noGrp="1"/>
          </p:cNvSpPr>
          <p:nvPr>
            <p:ph type="body"/>
          </p:nvPr>
        </p:nvSpPr>
        <p:spPr>
          <a:xfrm>
            <a:off x="4673520" y="3681720"/>
            <a:ext cx="40154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4" name="PlaceHolder 5"/>
          <p:cNvSpPr>
            <a:spLocks noGrp="1"/>
          </p:cNvSpPr>
          <p:nvPr>
            <p:ph type="body"/>
          </p:nvPr>
        </p:nvSpPr>
        <p:spPr>
          <a:xfrm>
            <a:off x="457200" y="3681720"/>
            <a:ext cx="40154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6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7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71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64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7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7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39772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76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39772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nly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820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AndObj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8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81" name="PlaceHolder 3"/>
          <p:cNvSpPr>
            <a:spLocks noGrp="1"/>
          </p:cNvSpPr>
          <p:nvPr>
            <p:ph type="body"/>
          </p:nvPr>
        </p:nvSpPr>
        <p:spPr>
          <a:xfrm>
            <a:off x="457200" y="3681720"/>
            <a:ext cx="40154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82" name="PlaceHolder 4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39772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AndTwoObj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8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39772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85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86" name="PlaceHolder 4"/>
          <p:cNvSpPr>
            <a:spLocks noGrp="1"/>
          </p:cNvSpPr>
          <p:nvPr>
            <p:ph type="body"/>
          </p:nvPr>
        </p:nvSpPr>
        <p:spPr>
          <a:xfrm>
            <a:off x="4673520" y="3681720"/>
            <a:ext cx="40154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OverTx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8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89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90" name="PlaceHolder 4"/>
          <p:cNvSpPr>
            <a:spLocks noGrp="1"/>
          </p:cNvSpPr>
          <p:nvPr>
            <p:ph type="body"/>
          </p:nvPr>
        </p:nvSpPr>
        <p:spPr>
          <a:xfrm>
            <a:off x="457200" y="3681720"/>
            <a:ext cx="822852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verTx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9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93" name="PlaceHolder 3"/>
          <p:cNvSpPr>
            <a:spLocks noGrp="1"/>
          </p:cNvSpPr>
          <p:nvPr>
            <p:ph type="body"/>
          </p:nvPr>
        </p:nvSpPr>
        <p:spPr>
          <a:xfrm>
            <a:off x="457200" y="3681720"/>
            <a:ext cx="82292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fourObj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9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96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97" name="PlaceHolder 4"/>
          <p:cNvSpPr>
            <a:spLocks noGrp="1"/>
          </p:cNvSpPr>
          <p:nvPr>
            <p:ph type="body"/>
          </p:nvPr>
        </p:nvSpPr>
        <p:spPr>
          <a:xfrm>
            <a:off x="4673520" y="3681720"/>
            <a:ext cx="40154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98" name="PlaceHolder 5"/>
          <p:cNvSpPr>
            <a:spLocks noGrp="1"/>
          </p:cNvSpPr>
          <p:nvPr>
            <p:ph type="body"/>
          </p:nvPr>
        </p:nvSpPr>
        <p:spPr>
          <a:xfrm>
            <a:off x="457200" y="3681720"/>
            <a:ext cx="40154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10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01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39772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39772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nly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820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AndObj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457200" y="3681720"/>
            <a:ext cx="40154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39772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AndTwoObj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39772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4673520" y="3681720"/>
            <a:ext cx="40154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OverTx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457200" y="3681720"/>
            <a:ext cx="822852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8.xml"/><Relationship Id="rId6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0.xml"/><Relationship Id="rId8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35.xml"/><Relationship Id="rId13" Type="http://schemas.openxmlformats.org/officeDocument/2006/relationships/slideLayout" Target="../slideLayouts/slideLayout36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800"/>
          </a:xfrm>
          <a:prstGeom prst="rect">
            <a:avLst/>
          </a:prstGeom>
        </p:spPr>
        <p:txBody>
          <a:bodyPr anchor="ctr" bIns="0" lIns="0" rIns="0" tIns="0" wrap="none"/>
          <a:p>
            <a:r>
              <a:rPr lang="en-US"/>
              <a:t>Click to edit the title text format</a:t>
            </a:r>
            <a:endParaRPr/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bIns="0" lIns="0" rIns="0" tIns="0" wrap="none"/>
          <a:p>
            <a:pPr>
              <a:buSzPct val="25000"/>
              <a:buFont typeface="StarSymbol"/>
              <a:buChar char=""/>
            </a:pPr>
            <a:r>
              <a:rPr lang="en-US"/>
              <a:t>Click to edit the outline text format</a:t>
            </a:r>
            <a:endParaRPr/>
          </a:p>
          <a:p>
            <a:pPr lvl="1">
              <a:buSzPct val="25000"/>
              <a:buFont typeface="StarSymbol"/>
              <a:buChar char=""/>
            </a:pPr>
            <a:r>
              <a:rPr lang="en-US"/>
              <a:t>Second Outline Level</a:t>
            </a:r>
            <a:endParaRPr/>
          </a:p>
          <a:p>
            <a:pPr lvl="2">
              <a:buSzPct val="25000"/>
              <a:buFont typeface="StarSymbol"/>
              <a:buChar char=""/>
            </a:pPr>
            <a:r>
              <a:rPr lang="en-US"/>
              <a:t>Third Outline Level</a:t>
            </a:r>
            <a:endParaRPr/>
          </a:p>
          <a:p>
            <a:pPr lvl="3">
              <a:buSzPct val="25000"/>
              <a:buFont typeface="StarSymbol"/>
              <a:buChar char=""/>
            </a:pPr>
            <a:r>
              <a:rPr lang="en-US"/>
              <a:t>Fourth Outline Level</a:t>
            </a:r>
            <a:endParaRPr/>
          </a:p>
          <a:p>
            <a:pPr lvl="4">
              <a:buSzPct val="25000"/>
              <a:buFont typeface="StarSymbol"/>
              <a:buChar char=""/>
            </a:pPr>
            <a:r>
              <a:rPr lang="en-US"/>
              <a:t>Fifth Outline Level</a:t>
            </a:r>
            <a:endParaRPr/>
          </a:p>
          <a:p>
            <a:pPr lvl="5">
              <a:buSzPct val="25000"/>
              <a:buFont typeface="StarSymbol"/>
              <a:buChar char=""/>
            </a:pPr>
            <a:r>
              <a:rPr lang="en-US"/>
              <a:t>Sixth Outline Level</a:t>
            </a:r>
            <a:endParaRPr/>
          </a:p>
          <a:p>
            <a:pPr lvl="6">
              <a:buSzPct val="25000"/>
              <a:buFont typeface="StarSymbol"/>
              <a:buChar char=""/>
            </a:pPr>
            <a:r>
              <a:rPr lang="en-US"/>
              <a:t>Seventh Outline Level</a:t>
            </a:r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r>
              <a:rPr lang="en-US"/>
              <a:t>Click to edit the title text format</a:t>
            </a:r>
            <a:endParaRPr/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bIns="0" lIns="0" rIns="0" tIns="0" wrap="none"/>
          <a:p>
            <a:pPr>
              <a:buSzPct val="25000"/>
              <a:buFont typeface="StarSymbol"/>
              <a:buChar char=""/>
            </a:pPr>
            <a:r>
              <a:rPr lang="en-US"/>
              <a:t>Click to edit the outline text format</a:t>
            </a:r>
            <a:endParaRPr/>
          </a:p>
          <a:p>
            <a:pPr lvl="1">
              <a:buSzPct val="25000"/>
              <a:buFont typeface="StarSymbol"/>
              <a:buChar char=""/>
            </a:pPr>
            <a:r>
              <a:rPr lang="en-US"/>
              <a:t>Second Outline Level</a:t>
            </a:r>
            <a:endParaRPr/>
          </a:p>
          <a:p>
            <a:pPr lvl="2">
              <a:buSzPct val="25000"/>
              <a:buFont typeface="StarSymbol"/>
              <a:buChar char=""/>
            </a:pPr>
            <a:r>
              <a:rPr lang="en-US"/>
              <a:t>Third Outline Level</a:t>
            </a:r>
            <a:endParaRPr/>
          </a:p>
          <a:p>
            <a:pPr lvl="3">
              <a:buSzPct val="25000"/>
              <a:buFont typeface="StarSymbol"/>
              <a:buChar char=""/>
            </a:pPr>
            <a:r>
              <a:rPr lang="en-US"/>
              <a:t>Fourth Outline Level</a:t>
            </a:r>
            <a:endParaRPr/>
          </a:p>
          <a:p>
            <a:pPr lvl="4">
              <a:buSzPct val="25000"/>
              <a:buFont typeface="StarSymbol"/>
              <a:buChar char=""/>
            </a:pPr>
            <a:r>
              <a:rPr lang="en-US"/>
              <a:t>Fifth Outline Level</a:t>
            </a:r>
            <a:endParaRPr/>
          </a:p>
          <a:p>
            <a:pPr lvl="5">
              <a:buSzPct val="25000"/>
              <a:buFont typeface="StarSymbol"/>
              <a:buChar char=""/>
            </a:pPr>
            <a:r>
              <a:rPr lang="en-US"/>
              <a:t>Sixth Outline Level</a:t>
            </a:r>
            <a:endParaRPr/>
          </a:p>
          <a:p>
            <a:pPr lvl="6">
              <a:buSzPct val="25000"/>
              <a:buFont typeface="StarSymbol"/>
              <a:buChar char=""/>
            </a:pPr>
            <a:r>
              <a:rPr lang="en-US"/>
              <a:t>Seventh Outline Level</a:t>
            </a:r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r>
              <a:rPr lang="en-US"/>
              <a:t>Click to edit the title text format</a:t>
            </a:r>
            <a:endParaRPr/>
          </a:p>
        </p:txBody>
      </p:sp>
      <p:sp>
        <p:nvSpPr>
          <p:cNvPr id="6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bIns="0" lIns="0" rIns="0" tIns="0" wrap="none"/>
          <a:p>
            <a:pPr>
              <a:buSzPct val="25000"/>
              <a:buFont typeface="StarSymbol"/>
              <a:buChar char=""/>
            </a:pPr>
            <a:r>
              <a:rPr lang="en-US"/>
              <a:t>Click to edit the outline text format</a:t>
            </a:r>
            <a:endParaRPr/>
          </a:p>
          <a:p>
            <a:pPr lvl="1">
              <a:buSzPct val="25000"/>
              <a:buFont typeface="StarSymbol"/>
              <a:buChar char=""/>
            </a:pPr>
            <a:r>
              <a:rPr lang="en-US"/>
              <a:t>Second Outline Level</a:t>
            </a:r>
            <a:endParaRPr/>
          </a:p>
          <a:p>
            <a:pPr lvl="2">
              <a:buSzPct val="25000"/>
              <a:buFont typeface="StarSymbol"/>
              <a:buChar char=""/>
            </a:pPr>
            <a:r>
              <a:rPr lang="en-US"/>
              <a:t>Third Outline Level</a:t>
            </a:r>
            <a:endParaRPr/>
          </a:p>
          <a:p>
            <a:pPr lvl="3">
              <a:buSzPct val="25000"/>
              <a:buFont typeface="StarSymbol"/>
              <a:buChar char=""/>
            </a:pPr>
            <a:r>
              <a:rPr lang="en-US"/>
              <a:t>Fourth Outline Level</a:t>
            </a:r>
            <a:endParaRPr/>
          </a:p>
          <a:p>
            <a:pPr lvl="4">
              <a:buSzPct val="25000"/>
              <a:buFont typeface="StarSymbol"/>
              <a:buChar char=""/>
            </a:pPr>
            <a:r>
              <a:rPr lang="en-US"/>
              <a:t>Fifth Outline Level</a:t>
            </a:r>
            <a:endParaRPr/>
          </a:p>
          <a:p>
            <a:pPr lvl="5">
              <a:buSzPct val="25000"/>
              <a:buFont typeface="StarSymbol"/>
              <a:buChar char=""/>
            </a:pPr>
            <a:r>
              <a:rPr lang="en-US"/>
              <a:t>Sixth Outline Level</a:t>
            </a:r>
            <a:endParaRPr/>
          </a:p>
          <a:p>
            <a:pPr lvl="6">
              <a:buSzPct val="25000"/>
              <a:buFont typeface="StarSymbol"/>
              <a:buChar char=""/>
            </a:pPr>
            <a:r>
              <a:rPr lang="en-US"/>
              <a:t>Seventh Outline Level</a:t>
            </a:r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5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image" Target="../media/image3.png"/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5" Type="http://schemas.openxmlformats.org/officeDocument/2006/relationships/slideLayout" Target="../slideLayouts/slideLayout1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CustomShape 1"/>
          <p:cNvSpPr/>
          <p:nvPr/>
        </p:nvSpPr>
        <p:spPr>
          <a:xfrm>
            <a:off x="457200" y="2324880"/>
            <a:ext cx="8226720" cy="1140120"/>
          </a:xfrm>
          <a:prstGeom prst="rect">
            <a:avLst/>
          </a:prstGeom>
        </p:spPr>
        <p:txBody>
          <a:bodyPr anchor="ctr" bIns="45000" lIns="90000" rIns="90000" tIns="45000"/>
          <a:p>
            <a:pPr algn="ctr">
              <a:lnSpc>
                <a:spcPct val="100000"/>
              </a:lnSpc>
            </a:pPr>
            <a:r>
              <a:rPr lang="en-US" sz="4400">
                <a:solidFill>
                  <a:srgbClr val="000000"/>
                </a:solidFill>
                <a:latin typeface="Calibri"/>
              </a:rPr>
              <a:t>BIEN3 architecture</a:t>
            </a:r>
            <a:endParaRPr/>
          </a:p>
        </p:txBody>
      </p:sp>
      <p:sp>
        <p:nvSpPr>
          <p:cNvPr id="103" name="CustomShape 2"/>
          <p:cNvSpPr/>
          <p:nvPr/>
        </p:nvSpPr>
        <p:spPr>
          <a:xfrm>
            <a:off x="457200" y="5079600"/>
            <a:ext cx="3110400" cy="1459440"/>
          </a:xfrm>
          <a:prstGeom prst="rect">
            <a:avLst/>
          </a:prstGeom>
        </p:spPr>
        <p:txBody>
          <a:bodyPr bIns="45000" lIns="90000" rIns="90000" tIns="45000"/>
          <a:p>
            <a:r>
              <a:rPr lang="en-US">
                <a:solidFill>
                  <a:srgbClr val="000000"/>
                </a:solidFill>
                <a:latin typeface="Calibri"/>
              </a:rPr>
              <a:t>Ver. 2.0 (new-style import)</a:t>
            </a:r>
            <a:endParaRPr/>
          </a:p>
          <a:p>
            <a:r>
              <a:rPr lang="en-US">
                <a:solidFill>
                  <a:srgbClr val="000000"/>
                </a:solidFill>
                <a:latin typeface="Calibri"/>
              </a:rPr>
              <a:t>Prepared by: Brad</a:t>
            </a:r>
            <a:endParaRPr/>
          </a:p>
          <a:p>
            <a:pPr>
              <a:lnSpc>
                <a:spcPct val="100000"/>
              </a:lnSpc>
            </a:pPr>
            <a:r>
              <a:rPr lang="en-US">
                <a:solidFill>
                  <a:srgbClr val="000000"/>
                </a:solidFill>
                <a:latin typeface="Calibri"/>
              </a:rPr>
              <a:t>Date: 20 June 2013</a:t>
            </a:r>
            <a:endParaRPr/>
          </a:p>
          <a:p>
            <a:pPr>
              <a:lnSpc>
                <a:spcPct val="100000"/>
              </a:lnSpc>
            </a:pPr>
            <a:r>
              <a:rPr lang="en-US">
                <a:solidFill>
                  <a:srgbClr val="000000"/>
                </a:solidFill>
                <a:latin typeface="Calibri"/>
              </a:rPr>
              <a:t>Revised by: [original]</a:t>
            </a:r>
            <a:endParaRPr/>
          </a:p>
          <a:p>
            <a:pPr>
              <a:lnSpc>
                <a:spcPct val="100000"/>
              </a:lnSpc>
            </a:pPr>
            <a:r>
              <a:rPr lang="en-US">
                <a:solidFill>
                  <a:srgbClr val="000000"/>
                </a:solidFill>
                <a:latin typeface="Calibri"/>
              </a:rPr>
              <a:t>Revision date: [original]</a:t>
            </a:r>
            <a:endParaRPr/>
          </a:p>
        </p:txBody>
      </p:sp>
      <p:pic>
        <p:nvPicPr>
          <p:cNvPr descr="" id="104" name="Picture 2"/>
          <p:cNvPicPr/>
          <p:nvPr/>
        </p:nvPicPr>
        <p:blipFill>
          <a:blip r:embed="rId1"/>
          <a:stretch>
            <a:fillRect/>
          </a:stretch>
        </p:blipFill>
        <p:spPr>
          <a:xfrm>
            <a:off x="6211800" y="5414040"/>
            <a:ext cx="2194200" cy="860760"/>
          </a:xfrm>
          <a:prstGeom prst="rect">
            <a:avLst/>
          </a:prstGeom>
        </p:spPr>
      </p:pic>
    </p:spTree>
  </p:cSld>
  <p:timing>
    <p:tnLst>
      <p:par>
        <p:cTn dur="indefinite" id="1" nodeType="tmRoot" restart="never">
          <p:childTnLst>
            <p:seq>
              <p:cTn id="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CustomShape 1"/>
          <p:cNvSpPr/>
          <p:nvPr/>
        </p:nvSpPr>
        <p:spPr>
          <a:xfrm>
            <a:off x="553680" y="2868120"/>
            <a:ext cx="991800" cy="976320"/>
          </a:xfrm>
          <a:prstGeom prst="flowChartMagneticDisk">
            <a:avLst/>
          </a:prstGeom>
          <a:solidFill>
            <a:srgbClr val="953735"/>
          </a:solidFill>
          <a:ln w="9360">
            <a:solidFill>
              <a:srgbClr val="000000"/>
            </a:solidFill>
            <a:round/>
          </a:ln>
        </p:spPr>
      </p:sp>
      <p:sp>
        <p:nvSpPr>
          <p:cNvPr id="106" name="CustomShape 2"/>
          <p:cNvSpPr/>
          <p:nvPr/>
        </p:nvSpPr>
        <p:spPr>
          <a:xfrm>
            <a:off x="786960" y="4189680"/>
            <a:ext cx="517320" cy="524880"/>
          </a:xfrm>
          <a:prstGeom prst="foldedCorner">
            <a:avLst>
              <a:gd fmla="val 16667" name="adj"/>
            </a:avLst>
          </a:prstGeom>
          <a:solidFill>
            <a:srgbClr val="fcd5b5"/>
          </a:solidFill>
          <a:ln w="9360">
            <a:solidFill>
              <a:srgbClr val="000000"/>
            </a:solidFill>
            <a:round/>
          </a:ln>
        </p:spPr>
      </p:sp>
      <p:sp>
        <p:nvSpPr>
          <p:cNvPr id="107" name="CustomShape 3"/>
          <p:cNvSpPr/>
          <p:nvPr/>
        </p:nvSpPr>
        <p:spPr>
          <a:xfrm>
            <a:off x="754200" y="4980600"/>
            <a:ext cx="639720" cy="915840"/>
          </a:xfrm>
          <a:prstGeom prst="foldedCorner">
            <a:avLst>
              <a:gd fmla="val 16667" name="adj"/>
            </a:avLst>
          </a:prstGeom>
          <a:solidFill>
            <a:srgbClr val="ccc1da"/>
          </a:solidFill>
          <a:ln w="9360">
            <a:solidFill>
              <a:srgbClr val="000000"/>
            </a:solidFill>
            <a:round/>
          </a:ln>
        </p:spPr>
      </p:sp>
      <p:sp>
        <p:nvSpPr>
          <p:cNvPr id="108" name="CustomShape 4"/>
          <p:cNvSpPr/>
          <p:nvPr/>
        </p:nvSpPr>
        <p:spPr>
          <a:xfrm>
            <a:off x="2221200" y="3418560"/>
            <a:ext cx="624600" cy="360"/>
          </a:xfrm>
          <a:prstGeom prst="straightConnector1">
            <a:avLst/>
          </a:prstGeom>
          <a:ln w="25560">
            <a:solidFill>
              <a:srgbClr val="953735"/>
            </a:solidFill>
            <a:round/>
            <a:tailEnd len="med" type="triangle" w="med"/>
          </a:ln>
        </p:spPr>
      </p:sp>
      <p:sp>
        <p:nvSpPr>
          <p:cNvPr id="109" name="CustomShape 5"/>
          <p:cNvSpPr/>
          <p:nvPr/>
        </p:nvSpPr>
        <p:spPr>
          <a:xfrm>
            <a:off x="2221200" y="4495320"/>
            <a:ext cx="624600" cy="360"/>
          </a:xfrm>
          <a:prstGeom prst="straightConnector1">
            <a:avLst/>
          </a:prstGeom>
          <a:ln w="25560">
            <a:solidFill>
              <a:srgbClr val="e46c0a"/>
            </a:solidFill>
            <a:round/>
            <a:tailEnd len="med" type="triangle" w="med"/>
          </a:ln>
        </p:spPr>
      </p:sp>
      <p:sp>
        <p:nvSpPr>
          <p:cNvPr id="110" name="CustomShape 6"/>
          <p:cNvSpPr/>
          <p:nvPr/>
        </p:nvSpPr>
        <p:spPr>
          <a:xfrm>
            <a:off x="2221200" y="5424120"/>
            <a:ext cx="624600" cy="360"/>
          </a:xfrm>
          <a:prstGeom prst="straightConnector1">
            <a:avLst/>
          </a:prstGeom>
          <a:ln w="25560">
            <a:solidFill>
              <a:srgbClr val="604a7b"/>
            </a:solidFill>
            <a:round/>
            <a:tailEnd len="med" type="triangle" w="med"/>
          </a:ln>
        </p:spPr>
      </p:sp>
      <p:sp>
        <p:nvSpPr>
          <p:cNvPr id="111" name="CustomShape 7"/>
          <p:cNvSpPr/>
          <p:nvPr/>
        </p:nvSpPr>
        <p:spPr>
          <a:xfrm>
            <a:off x="324000" y="1649520"/>
            <a:ext cx="1297800" cy="636480"/>
          </a:xfrm>
          <a:prstGeom prst="rect">
            <a:avLst/>
          </a:prstGeom>
        </p:spPr>
        <p:txBody>
          <a:bodyPr bIns="45000" lIns="90000" rIns="90000" tIns="45000"/>
          <a:p>
            <a:pPr algn="ctr">
              <a:lnSpc>
                <a:spcPct val="100000"/>
              </a:lnSpc>
            </a:pPr>
            <a:r>
              <a:rPr lang="en-US">
                <a:solidFill>
                  <a:srgbClr val="000000"/>
                </a:solidFill>
                <a:latin typeface="Calibri"/>
              </a:rPr>
              <a:t>Raw source data</a:t>
            </a:r>
            <a:endParaRPr/>
          </a:p>
        </p:txBody>
      </p:sp>
      <p:sp>
        <p:nvSpPr>
          <p:cNvPr id="112" name="CustomShape 8"/>
          <p:cNvSpPr/>
          <p:nvPr/>
        </p:nvSpPr>
        <p:spPr>
          <a:xfrm>
            <a:off x="3147840" y="1541520"/>
            <a:ext cx="1591920" cy="636480"/>
          </a:xfrm>
          <a:prstGeom prst="rect">
            <a:avLst/>
          </a:prstGeom>
        </p:spPr>
        <p:txBody>
          <a:bodyPr bIns="45000" lIns="90000" rIns="90000" tIns="45000"/>
          <a:p>
            <a:pPr algn="ctr">
              <a:lnSpc>
                <a:spcPct val="100000"/>
              </a:lnSpc>
            </a:pPr>
            <a:r>
              <a:rPr lang="en-US">
                <a:solidFill>
                  <a:srgbClr val="000000"/>
                </a:solidFill>
                <a:latin typeface="Calibri"/>
              </a:rPr>
              <a:t>Source-specific data stores</a:t>
            </a:r>
            <a:endParaRPr/>
          </a:p>
        </p:txBody>
      </p:sp>
      <p:sp>
        <p:nvSpPr>
          <p:cNvPr id="113" name="CustomShape 9"/>
          <p:cNvSpPr/>
          <p:nvPr/>
        </p:nvSpPr>
        <p:spPr>
          <a:xfrm>
            <a:off x="1194480" y="719280"/>
            <a:ext cx="2734920" cy="730080"/>
          </a:xfrm>
          <a:prstGeom prst="roundRect">
            <a:avLst>
              <a:gd fmla="val 16667" name="adj"/>
            </a:avLst>
          </a:prstGeom>
          <a:ln w="9360">
            <a:solidFill>
              <a:srgbClr val="000000"/>
            </a:solidFill>
            <a:round/>
          </a:ln>
        </p:spPr>
        <p:txBody>
          <a:bodyPr anchor="ctr" bIns="45000" lIns="90000" rIns="90000" tIns="45000"/>
          <a:p>
            <a:r>
              <a:rPr lang="en-US" sz="1400">
                <a:solidFill>
                  <a:srgbClr val="000000"/>
                </a:solidFill>
                <a:latin typeface="Calibri"/>
              </a:rPr>
              <a:t>Source-specific loading and stage I (s</a:t>
            </a:r>
            <a:r>
              <a:rPr lang="en-US" sz="1400">
                <a:solidFill>
                  <a:srgbClr val="000000"/>
                </a:solidFill>
                <a:latin typeface="Calibri"/>
                <a:ea typeface="Calibri"/>
              </a:rPr>
              <a:t>ource-specific) validation scripts</a:t>
            </a:r>
            <a:endParaRPr/>
          </a:p>
          <a:p>
            <a:r>
              <a:rPr lang="en-US" sz="1400">
                <a:solidFill>
                  <a:srgbClr val="000000"/>
                </a:solidFill>
                <a:latin typeface="Calibri"/>
                <a:ea typeface="Calibri"/>
              </a:rPr>
              <a:t>e.g. FIA, GBIF filtering</a:t>
            </a:r>
            <a:endParaRPr/>
          </a:p>
        </p:txBody>
      </p:sp>
      <p:sp>
        <p:nvSpPr>
          <p:cNvPr id="114" name="CustomShape 10"/>
          <p:cNvSpPr/>
          <p:nvPr/>
        </p:nvSpPr>
        <p:spPr>
          <a:xfrm>
            <a:off x="2496240" y="1602000"/>
            <a:ext cx="360" cy="1400400"/>
          </a:xfrm>
          <a:prstGeom prst="straightConnector1">
            <a:avLst/>
          </a:prstGeom>
          <a:ln w="25560">
            <a:solidFill>
              <a:srgbClr val="000000"/>
            </a:solidFill>
            <a:round/>
            <a:tailEnd len="med" type="triangle" w="med"/>
          </a:ln>
        </p:spPr>
      </p:sp>
      <p:sp>
        <p:nvSpPr>
          <p:cNvPr id="115" name="CustomShape 11"/>
          <p:cNvSpPr/>
          <p:nvPr/>
        </p:nvSpPr>
        <p:spPr>
          <a:xfrm>
            <a:off x="840600" y="6049440"/>
            <a:ext cx="8118720" cy="36216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lang="en-US">
                <a:solidFill>
                  <a:srgbClr val="000000"/>
                </a:solidFill>
                <a:latin typeface="Calibri"/>
              </a:rPr>
              <a:t>Green indicates VegCore terms, remaining colors are columns unique to each source.</a:t>
            </a:r>
            <a:endParaRPr/>
          </a:p>
        </p:txBody>
      </p:sp>
      <p:sp>
        <p:nvSpPr>
          <p:cNvPr id="116" name="CustomShape 12"/>
          <p:cNvSpPr/>
          <p:nvPr/>
        </p:nvSpPr>
        <p:spPr>
          <a:xfrm>
            <a:off x="294120" y="170280"/>
            <a:ext cx="8361000" cy="45360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b="1" lang="en-US" sz="2400">
                <a:solidFill>
                  <a:srgbClr val="000000"/>
                </a:solidFill>
                <a:latin typeface="Calibri"/>
              </a:rPr>
              <a:t>I. Initial import: mapping, subsetting, and loading to data stores</a:t>
            </a:r>
            <a:endParaRPr/>
          </a:p>
        </p:txBody>
      </p:sp>
      <p:sp>
        <p:nvSpPr>
          <p:cNvPr id="117" name="CustomShape 13"/>
          <p:cNvSpPr/>
          <p:nvPr/>
        </p:nvSpPr>
        <p:spPr>
          <a:xfrm>
            <a:off x="3709080" y="2866680"/>
            <a:ext cx="784800" cy="1129320"/>
          </a:xfrm>
          <a:prstGeom prst="foldedCorner">
            <a:avLst>
              <a:gd fmla="val 16667" name="adj"/>
            </a:avLst>
          </a:prstGeom>
          <a:solidFill>
            <a:srgbClr val="953735"/>
          </a:solidFill>
          <a:ln w="9360">
            <a:solidFill>
              <a:srgbClr val="000000"/>
            </a:solidFill>
            <a:round/>
          </a:ln>
        </p:spPr>
      </p:sp>
      <p:sp>
        <p:nvSpPr>
          <p:cNvPr id="118" name="CustomShape 14"/>
          <p:cNvSpPr/>
          <p:nvPr/>
        </p:nvSpPr>
        <p:spPr>
          <a:xfrm>
            <a:off x="3270240" y="2866680"/>
            <a:ext cx="660600" cy="1131120"/>
          </a:xfrm>
          <a:prstGeom prst="rect">
            <a:avLst/>
          </a:prstGeom>
          <a:solidFill>
            <a:srgbClr val="c3d69b"/>
          </a:solidFill>
          <a:ln w="9360">
            <a:solidFill>
              <a:srgbClr val="000000"/>
            </a:solidFill>
            <a:round/>
          </a:ln>
        </p:spPr>
      </p:sp>
      <p:sp>
        <p:nvSpPr>
          <p:cNvPr id="119" name="CustomShape 15"/>
          <p:cNvSpPr/>
          <p:nvPr/>
        </p:nvSpPr>
        <p:spPr>
          <a:xfrm>
            <a:off x="3411720" y="4178520"/>
            <a:ext cx="359640" cy="571320"/>
          </a:xfrm>
          <a:prstGeom prst="foldedCorner">
            <a:avLst>
              <a:gd fmla="val 16667" name="adj"/>
            </a:avLst>
          </a:prstGeom>
          <a:solidFill>
            <a:srgbClr val="fcd5b5"/>
          </a:solidFill>
          <a:ln w="9360">
            <a:solidFill>
              <a:srgbClr val="000000"/>
            </a:solidFill>
            <a:round/>
          </a:ln>
        </p:spPr>
      </p:sp>
      <p:sp>
        <p:nvSpPr>
          <p:cNvPr id="120" name="CustomShape 16"/>
          <p:cNvSpPr/>
          <p:nvPr/>
        </p:nvSpPr>
        <p:spPr>
          <a:xfrm>
            <a:off x="3270240" y="4178520"/>
            <a:ext cx="331920" cy="573120"/>
          </a:xfrm>
          <a:prstGeom prst="rect">
            <a:avLst/>
          </a:prstGeom>
          <a:solidFill>
            <a:srgbClr val="c3d69b"/>
          </a:solidFill>
          <a:ln w="9360">
            <a:solidFill>
              <a:srgbClr val="000000"/>
            </a:solidFill>
            <a:round/>
          </a:ln>
        </p:spPr>
      </p:sp>
      <p:sp>
        <p:nvSpPr>
          <p:cNvPr id="121" name="CustomShape 17"/>
          <p:cNvSpPr/>
          <p:nvPr/>
        </p:nvSpPr>
        <p:spPr>
          <a:xfrm>
            <a:off x="3507480" y="4959360"/>
            <a:ext cx="423360" cy="935280"/>
          </a:xfrm>
          <a:prstGeom prst="foldedCorner">
            <a:avLst>
              <a:gd fmla="val 16667" name="adj"/>
            </a:avLst>
          </a:prstGeom>
          <a:solidFill>
            <a:srgbClr val="ccc1da"/>
          </a:solidFill>
          <a:ln w="9360">
            <a:solidFill>
              <a:srgbClr val="000000"/>
            </a:solidFill>
            <a:round/>
          </a:ln>
        </p:spPr>
      </p:sp>
      <p:sp>
        <p:nvSpPr>
          <p:cNvPr id="122" name="CustomShape 18"/>
          <p:cNvSpPr/>
          <p:nvPr/>
        </p:nvSpPr>
        <p:spPr>
          <a:xfrm>
            <a:off x="3270240" y="4959360"/>
            <a:ext cx="435960" cy="935280"/>
          </a:xfrm>
          <a:prstGeom prst="rect">
            <a:avLst/>
          </a:prstGeom>
          <a:solidFill>
            <a:srgbClr val="c3d69b"/>
          </a:solidFill>
          <a:ln w="9360">
            <a:solidFill>
              <a:srgbClr val="000000"/>
            </a:solidFill>
            <a:round/>
          </a:ln>
        </p:spPr>
      </p:sp>
      <p:sp>
        <p:nvSpPr>
          <p:cNvPr id="123" name="CustomShape 19"/>
          <p:cNvSpPr/>
          <p:nvPr/>
        </p:nvSpPr>
        <p:spPr>
          <a:xfrm>
            <a:off x="3243600" y="3265560"/>
            <a:ext cx="720000" cy="25524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b="1" lang="en-US" sz="1100">
                <a:solidFill>
                  <a:srgbClr val="000000"/>
                </a:solidFill>
                <a:latin typeface="Calibri"/>
              </a:rPr>
              <a:t>VegCore</a:t>
            </a:r>
            <a:endParaRPr/>
          </a:p>
        </p:txBody>
      </p:sp>
      <p:sp>
        <p:nvSpPr>
          <p:cNvPr id="124" name="CustomShape 20"/>
          <p:cNvSpPr/>
          <p:nvPr/>
        </p:nvSpPr>
        <p:spPr>
          <a:xfrm>
            <a:off x="2908800" y="4364640"/>
            <a:ext cx="720000" cy="25524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b="1" lang="en-US" sz="1100">
                <a:solidFill>
                  <a:srgbClr val="000000"/>
                </a:solidFill>
                <a:latin typeface="Calibri"/>
              </a:rPr>
              <a:t>VegCore</a:t>
            </a:r>
            <a:endParaRPr/>
          </a:p>
        </p:txBody>
      </p:sp>
      <p:sp>
        <p:nvSpPr>
          <p:cNvPr id="125" name="CustomShape 21"/>
          <p:cNvSpPr/>
          <p:nvPr/>
        </p:nvSpPr>
        <p:spPr>
          <a:xfrm>
            <a:off x="2986200" y="5293080"/>
            <a:ext cx="720000" cy="25524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b="1" lang="en-US" sz="1100">
                <a:solidFill>
                  <a:srgbClr val="000000"/>
                </a:solidFill>
                <a:latin typeface="Calibri"/>
              </a:rPr>
              <a:t>VegCore</a:t>
            </a:r>
            <a:endParaRPr/>
          </a:p>
        </p:txBody>
      </p:sp>
    </p:spTree>
  </p:cSld>
  <p:timing>
    <p:tnLst>
      <p:par>
        <p:cTn dur="indefinite" id="3" nodeType="tmRoot" restart="never">
          <p:childTnLst>
            <p:seq>
              <p:cTn id="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CustomShape 1"/>
          <p:cNvSpPr/>
          <p:nvPr/>
        </p:nvSpPr>
        <p:spPr>
          <a:xfrm>
            <a:off x="7608240" y="4957920"/>
            <a:ext cx="435960" cy="935280"/>
          </a:xfrm>
          <a:prstGeom prst="rect">
            <a:avLst/>
          </a:prstGeom>
          <a:solidFill>
            <a:srgbClr val="c3d69b"/>
          </a:solidFill>
          <a:ln w="9360">
            <a:solidFill>
              <a:srgbClr val="000000"/>
            </a:solidFill>
            <a:round/>
          </a:ln>
        </p:spPr>
      </p:sp>
      <p:sp>
        <p:nvSpPr>
          <p:cNvPr id="127" name="CustomShape 2"/>
          <p:cNvSpPr/>
          <p:nvPr/>
        </p:nvSpPr>
        <p:spPr>
          <a:xfrm>
            <a:off x="7529400" y="4177080"/>
            <a:ext cx="331920" cy="573120"/>
          </a:xfrm>
          <a:prstGeom prst="rect">
            <a:avLst/>
          </a:prstGeom>
          <a:solidFill>
            <a:srgbClr val="c3d69b"/>
          </a:solidFill>
          <a:ln w="9360">
            <a:solidFill>
              <a:srgbClr val="000000"/>
            </a:solidFill>
            <a:round/>
          </a:ln>
        </p:spPr>
      </p:sp>
      <p:sp>
        <p:nvSpPr>
          <p:cNvPr id="128" name="CustomShape 3"/>
          <p:cNvSpPr/>
          <p:nvPr/>
        </p:nvSpPr>
        <p:spPr>
          <a:xfrm>
            <a:off x="8138160" y="2863440"/>
            <a:ext cx="660600" cy="1131120"/>
          </a:xfrm>
          <a:prstGeom prst="rect">
            <a:avLst/>
          </a:prstGeom>
          <a:solidFill>
            <a:srgbClr val="c3d69b"/>
          </a:solidFill>
          <a:ln w="9360">
            <a:solidFill>
              <a:srgbClr val="000000"/>
            </a:solidFill>
            <a:round/>
          </a:ln>
        </p:spPr>
      </p:sp>
      <p:sp>
        <p:nvSpPr>
          <p:cNvPr id="129" name="CustomShape 4"/>
          <p:cNvSpPr/>
          <p:nvPr/>
        </p:nvSpPr>
        <p:spPr>
          <a:xfrm>
            <a:off x="3098160" y="1721880"/>
            <a:ext cx="1591920" cy="636480"/>
          </a:xfrm>
          <a:prstGeom prst="rect">
            <a:avLst/>
          </a:prstGeom>
        </p:spPr>
        <p:txBody>
          <a:bodyPr bIns="45000" lIns="90000" rIns="90000" tIns="45000"/>
          <a:p>
            <a:pPr algn="ctr">
              <a:lnSpc>
                <a:spcPct val="100000"/>
              </a:lnSpc>
            </a:pPr>
            <a:r>
              <a:rPr lang="en-US">
                <a:solidFill>
                  <a:srgbClr val="000000"/>
                </a:solidFill>
                <a:latin typeface="Calibri"/>
              </a:rPr>
              <a:t>Source-specific data stores</a:t>
            </a:r>
            <a:endParaRPr/>
          </a:p>
        </p:txBody>
      </p:sp>
      <p:sp>
        <p:nvSpPr>
          <p:cNvPr id="130" name="CustomShape 5"/>
          <p:cNvSpPr/>
          <p:nvPr/>
        </p:nvSpPr>
        <p:spPr>
          <a:xfrm>
            <a:off x="5485680" y="3211560"/>
            <a:ext cx="954000" cy="326160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c3d69b"/>
          </a:solidFill>
          <a:ln w="9360">
            <a:solidFill>
              <a:srgbClr val="000000"/>
            </a:solidFill>
            <a:round/>
          </a:ln>
        </p:spPr>
      </p:sp>
      <p:sp>
        <p:nvSpPr>
          <p:cNvPr id="131" name="CustomShape 6"/>
          <p:cNvSpPr/>
          <p:nvPr/>
        </p:nvSpPr>
        <p:spPr>
          <a:xfrm>
            <a:off x="5485680" y="4260960"/>
            <a:ext cx="954000" cy="326160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c3d69b"/>
          </a:solidFill>
          <a:ln w="9360">
            <a:solidFill>
              <a:srgbClr val="000000"/>
            </a:solidFill>
            <a:round/>
          </a:ln>
        </p:spPr>
      </p:sp>
      <p:sp>
        <p:nvSpPr>
          <p:cNvPr id="132" name="CustomShape 7"/>
          <p:cNvSpPr/>
          <p:nvPr/>
        </p:nvSpPr>
        <p:spPr>
          <a:xfrm>
            <a:off x="5485680" y="5259600"/>
            <a:ext cx="954000" cy="326160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c3d69b"/>
          </a:solidFill>
          <a:ln w="9360">
            <a:solidFill>
              <a:srgbClr val="000000"/>
            </a:solidFill>
            <a:round/>
          </a:ln>
        </p:spPr>
      </p:sp>
      <p:sp>
        <p:nvSpPr>
          <p:cNvPr id="133" name="CustomShape 8"/>
          <p:cNvSpPr/>
          <p:nvPr/>
        </p:nvSpPr>
        <p:spPr>
          <a:xfrm>
            <a:off x="6946920" y="1829880"/>
            <a:ext cx="1591920" cy="910800"/>
          </a:xfrm>
          <a:prstGeom prst="rect">
            <a:avLst/>
          </a:prstGeom>
        </p:spPr>
        <p:txBody>
          <a:bodyPr bIns="45000" lIns="90000" rIns="90000" tIns="45000"/>
          <a:p>
            <a:pPr algn="ctr">
              <a:lnSpc>
                <a:spcPct val="100000"/>
              </a:lnSpc>
            </a:pPr>
            <a:r>
              <a:rPr lang="en-US">
                <a:solidFill>
                  <a:srgbClr val="000000"/>
                </a:solidFill>
                <a:latin typeface="Calibri"/>
              </a:rPr>
              <a:t>Standardized source-specific data stores</a:t>
            </a:r>
            <a:endParaRPr/>
          </a:p>
        </p:txBody>
      </p:sp>
      <p:sp>
        <p:nvSpPr>
          <p:cNvPr id="134" name="CustomShape 9"/>
          <p:cNvSpPr/>
          <p:nvPr/>
        </p:nvSpPr>
        <p:spPr>
          <a:xfrm>
            <a:off x="5274000" y="1007280"/>
            <a:ext cx="1247400" cy="639720"/>
          </a:xfrm>
          <a:prstGeom prst="roundRect">
            <a:avLst>
              <a:gd fmla="val 16667" name="adj"/>
            </a:avLst>
          </a:prstGeom>
          <a:ln w="9360">
            <a:solidFill>
              <a:srgbClr val="000000"/>
            </a:solidFill>
            <a:round/>
          </a:ln>
        </p:spPr>
      </p:sp>
      <p:sp>
        <p:nvSpPr>
          <p:cNvPr id="135" name="CustomShape 10"/>
          <p:cNvSpPr/>
          <p:nvPr/>
        </p:nvSpPr>
        <p:spPr>
          <a:xfrm>
            <a:off x="5297400" y="1053720"/>
            <a:ext cx="1223640" cy="514080"/>
          </a:xfrm>
          <a:prstGeom prst="rect">
            <a:avLst/>
          </a:prstGeom>
        </p:spPr>
        <p:txBody>
          <a:bodyPr bIns="45000" lIns="90000" rIns="90000" tIns="45000"/>
          <a:p>
            <a:r>
              <a:rPr lang="en-US" sz="1400">
                <a:solidFill>
                  <a:srgbClr val="000000"/>
                </a:solidFill>
                <a:latin typeface="Calibri"/>
              </a:rPr>
              <a:t>Stage </a:t>
            </a:r>
            <a:r>
              <a:rPr lang="en-US" sz="1400">
                <a:solidFill>
                  <a:srgbClr val="000000"/>
                </a:solidFill>
                <a:latin typeface="Calibri"/>
                <a:ea typeface="Calibri"/>
              </a:rPr>
              <a:t>II validations</a:t>
            </a:r>
            <a:endParaRPr/>
          </a:p>
        </p:txBody>
      </p:sp>
      <p:sp>
        <p:nvSpPr>
          <p:cNvPr id="136" name="CustomShape 11"/>
          <p:cNvSpPr/>
          <p:nvPr/>
        </p:nvSpPr>
        <p:spPr>
          <a:xfrm>
            <a:off x="182880" y="6049440"/>
            <a:ext cx="8776440" cy="91008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lang="en-US">
                <a:solidFill>
                  <a:srgbClr val="000000"/>
                </a:solidFill>
                <a:latin typeface="Calibri"/>
              </a:rPr>
              <a:t>Stage II validations are operations that can be performed most efficiently on each data store separately. The additional columns are derived data that result from these validations.</a:t>
            </a:r>
            <a:endParaRPr/>
          </a:p>
        </p:txBody>
      </p:sp>
      <p:sp>
        <p:nvSpPr>
          <p:cNvPr id="137" name="CustomShape 12"/>
          <p:cNvSpPr/>
          <p:nvPr/>
        </p:nvSpPr>
        <p:spPr>
          <a:xfrm>
            <a:off x="294120" y="170280"/>
            <a:ext cx="8361000" cy="45360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b="1" lang="en-US" sz="2400">
                <a:solidFill>
                  <a:srgbClr val="000000"/>
                </a:solidFill>
                <a:latin typeface="Calibri"/>
              </a:rPr>
              <a:t>II. Stage II validations</a:t>
            </a:r>
            <a:endParaRPr/>
          </a:p>
        </p:txBody>
      </p:sp>
      <p:sp>
        <p:nvSpPr>
          <p:cNvPr id="138" name="CustomShape 13"/>
          <p:cNvSpPr/>
          <p:nvPr/>
        </p:nvSpPr>
        <p:spPr>
          <a:xfrm>
            <a:off x="3709080" y="2866680"/>
            <a:ext cx="784800" cy="1129320"/>
          </a:xfrm>
          <a:prstGeom prst="foldedCorner">
            <a:avLst>
              <a:gd fmla="val 16667" name="adj"/>
            </a:avLst>
          </a:prstGeom>
          <a:solidFill>
            <a:srgbClr val="953735"/>
          </a:solidFill>
          <a:ln w="9360">
            <a:solidFill>
              <a:srgbClr val="000000"/>
            </a:solidFill>
            <a:round/>
          </a:ln>
        </p:spPr>
      </p:sp>
      <p:sp>
        <p:nvSpPr>
          <p:cNvPr id="139" name="CustomShape 14"/>
          <p:cNvSpPr/>
          <p:nvPr/>
        </p:nvSpPr>
        <p:spPr>
          <a:xfrm>
            <a:off x="3270240" y="2866680"/>
            <a:ext cx="660600" cy="1131120"/>
          </a:xfrm>
          <a:prstGeom prst="rect">
            <a:avLst/>
          </a:prstGeom>
          <a:solidFill>
            <a:srgbClr val="c3d69b"/>
          </a:solidFill>
          <a:ln w="9360">
            <a:solidFill>
              <a:srgbClr val="000000"/>
            </a:solidFill>
            <a:round/>
          </a:ln>
        </p:spPr>
      </p:sp>
      <p:sp>
        <p:nvSpPr>
          <p:cNvPr id="140" name="CustomShape 15"/>
          <p:cNvSpPr/>
          <p:nvPr/>
        </p:nvSpPr>
        <p:spPr>
          <a:xfrm>
            <a:off x="3411720" y="4178520"/>
            <a:ext cx="359640" cy="571320"/>
          </a:xfrm>
          <a:prstGeom prst="foldedCorner">
            <a:avLst>
              <a:gd fmla="val 16667" name="adj"/>
            </a:avLst>
          </a:prstGeom>
          <a:solidFill>
            <a:srgbClr val="fcd5b5"/>
          </a:solidFill>
          <a:ln w="9360">
            <a:solidFill>
              <a:srgbClr val="000000"/>
            </a:solidFill>
            <a:round/>
          </a:ln>
        </p:spPr>
      </p:sp>
      <p:sp>
        <p:nvSpPr>
          <p:cNvPr id="141" name="CustomShape 16"/>
          <p:cNvSpPr/>
          <p:nvPr/>
        </p:nvSpPr>
        <p:spPr>
          <a:xfrm>
            <a:off x="3270240" y="4178520"/>
            <a:ext cx="331920" cy="573120"/>
          </a:xfrm>
          <a:prstGeom prst="rect">
            <a:avLst/>
          </a:prstGeom>
          <a:solidFill>
            <a:srgbClr val="c3d69b"/>
          </a:solidFill>
          <a:ln w="9360">
            <a:solidFill>
              <a:srgbClr val="000000"/>
            </a:solidFill>
            <a:round/>
          </a:ln>
        </p:spPr>
      </p:sp>
      <p:sp>
        <p:nvSpPr>
          <p:cNvPr id="142" name="CustomShape 17"/>
          <p:cNvSpPr/>
          <p:nvPr/>
        </p:nvSpPr>
        <p:spPr>
          <a:xfrm>
            <a:off x="3507480" y="4959360"/>
            <a:ext cx="423360" cy="935280"/>
          </a:xfrm>
          <a:prstGeom prst="foldedCorner">
            <a:avLst>
              <a:gd fmla="val 16667" name="adj"/>
            </a:avLst>
          </a:prstGeom>
          <a:solidFill>
            <a:srgbClr val="ccc1da"/>
          </a:solidFill>
          <a:ln w="9360">
            <a:solidFill>
              <a:srgbClr val="000000"/>
            </a:solidFill>
            <a:round/>
          </a:ln>
        </p:spPr>
      </p:sp>
      <p:sp>
        <p:nvSpPr>
          <p:cNvPr id="143" name="CustomShape 18"/>
          <p:cNvSpPr/>
          <p:nvPr/>
        </p:nvSpPr>
        <p:spPr>
          <a:xfrm>
            <a:off x="3270240" y="4959360"/>
            <a:ext cx="435960" cy="935280"/>
          </a:xfrm>
          <a:prstGeom prst="rect">
            <a:avLst/>
          </a:prstGeom>
          <a:solidFill>
            <a:srgbClr val="c3d69b"/>
          </a:solidFill>
          <a:ln w="9360">
            <a:solidFill>
              <a:srgbClr val="000000"/>
            </a:solidFill>
            <a:round/>
          </a:ln>
        </p:spPr>
      </p:sp>
      <p:sp>
        <p:nvSpPr>
          <p:cNvPr id="144" name="CustomShape 19"/>
          <p:cNvSpPr/>
          <p:nvPr/>
        </p:nvSpPr>
        <p:spPr>
          <a:xfrm>
            <a:off x="3243600" y="3265560"/>
            <a:ext cx="720000" cy="25524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b="1" lang="en-US" sz="1100">
                <a:solidFill>
                  <a:srgbClr val="000000"/>
                </a:solidFill>
                <a:latin typeface="Calibri"/>
              </a:rPr>
              <a:t>VegCore</a:t>
            </a:r>
            <a:endParaRPr/>
          </a:p>
        </p:txBody>
      </p:sp>
      <p:sp>
        <p:nvSpPr>
          <p:cNvPr id="145" name="CustomShape 20"/>
          <p:cNvSpPr/>
          <p:nvPr/>
        </p:nvSpPr>
        <p:spPr>
          <a:xfrm>
            <a:off x="2908800" y="4364640"/>
            <a:ext cx="720000" cy="25524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b="1" lang="en-US" sz="1100">
                <a:solidFill>
                  <a:srgbClr val="000000"/>
                </a:solidFill>
                <a:latin typeface="Calibri"/>
              </a:rPr>
              <a:t>VegCore</a:t>
            </a:r>
            <a:endParaRPr/>
          </a:p>
        </p:txBody>
      </p:sp>
      <p:sp>
        <p:nvSpPr>
          <p:cNvPr id="146" name="CustomShape 21"/>
          <p:cNvSpPr/>
          <p:nvPr/>
        </p:nvSpPr>
        <p:spPr>
          <a:xfrm>
            <a:off x="2986200" y="5293080"/>
            <a:ext cx="720000" cy="25524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b="1" lang="en-US" sz="1100">
                <a:solidFill>
                  <a:srgbClr val="000000"/>
                </a:solidFill>
                <a:latin typeface="Calibri"/>
              </a:rPr>
              <a:t>VegCore</a:t>
            </a:r>
            <a:endParaRPr/>
          </a:p>
        </p:txBody>
      </p:sp>
      <p:sp>
        <p:nvSpPr>
          <p:cNvPr id="147" name="CustomShape 22"/>
          <p:cNvSpPr/>
          <p:nvPr/>
        </p:nvSpPr>
        <p:spPr>
          <a:xfrm>
            <a:off x="5898960" y="1870560"/>
            <a:ext cx="360" cy="994320"/>
          </a:xfrm>
          <a:prstGeom prst="straightConnector1">
            <a:avLst/>
          </a:prstGeom>
          <a:ln w="25560">
            <a:solidFill>
              <a:srgbClr val="000000"/>
            </a:solidFill>
            <a:round/>
            <a:tailEnd len="med" type="triangle" w="med"/>
          </a:ln>
        </p:spPr>
      </p:sp>
      <p:sp>
        <p:nvSpPr>
          <p:cNvPr id="148" name="CustomShape 23"/>
          <p:cNvSpPr/>
          <p:nvPr/>
        </p:nvSpPr>
        <p:spPr>
          <a:xfrm>
            <a:off x="6613920" y="1003680"/>
            <a:ext cx="1247400" cy="639720"/>
          </a:xfrm>
          <a:prstGeom prst="roundRect">
            <a:avLst>
              <a:gd fmla="val 16667" name="adj"/>
            </a:avLst>
          </a:prstGeom>
          <a:ln w="9360">
            <a:solidFill>
              <a:srgbClr val="000000"/>
            </a:solidFill>
            <a:round/>
          </a:ln>
        </p:spPr>
      </p:sp>
      <p:sp>
        <p:nvSpPr>
          <p:cNvPr id="149" name="CustomShape 24"/>
          <p:cNvSpPr/>
          <p:nvPr/>
        </p:nvSpPr>
        <p:spPr>
          <a:xfrm>
            <a:off x="6613920" y="1124280"/>
            <a:ext cx="1247400" cy="300960"/>
          </a:xfrm>
          <a:prstGeom prst="rect">
            <a:avLst/>
          </a:prstGeom>
        </p:spPr>
        <p:txBody>
          <a:bodyPr bIns="45000" lIns="90000" rIns="90000" tIns="45000"/>
          <a:p>
            <a:pPr algn="ctr">
              <a:lnSpc>
                <a:spcPct val="100000"/>
              </a:lnSpc>
            </a:pPr>
            <a:r>
              <a:rPr lang="en-US" sz="1400">
                <a:solidFill>
                  <a:srgbClr val="000000"/>
                </a:solidFill>
                <a:latin typeface="Calibri"/>
              </a:rPr>
              <a:t>Geovalidation</a:t>
            </a:r>
            <a:endParaRPr/>
          </a:p>
        </p:txBody>
      </p:sp>
      <p:sp>
        <p:nvSpPr>
          <p:cNvPr id="150" name="CustomShape 25"/>
          <p:cNvSpPr/>
          <p:nvPr/>
        </p:nvSpPr>
        <p:spPr>
          <a:xfrm>
            <a:off x="3931920" y="1005840"/>
            <a:ext cx="1247400" cy="639720"/>
          </a:xfrm>
          <a:prstGeom prst="roundRect">
            <a:avLst>
              <a:gd fmla="val 16667" name="adj"/>
            </a:avLst>
          </a:prstGeom>
          <a:ln w="9360">
            <a:solidFill>
              <a:srgbClr val="000000"/>
            </a:solidFill>
            <a:round/>
          </a:ln>
        </p:spPr>
      </p:sp>
      <p:sp>
        <p:nvSpPr>
          <p:cNvPr id="151" name="CustomShape 26"/>
          <p:cNvSpPr/>
          <p:nvPr/>
        </p:nvSpPr>
        <p:spPr>
          <a:xfrm>
            <a:off x="3961080" y="1185840"/>
            <a:ext cx="1024920" cy="300960"/>
          </a:xfrm>
          <a:prstGeom prst="rect">
            <a:avLst/>
          </a:prstGeom>
        </p:spPr>
        <p:txBody>
          <a:bodyPr bIns="45000" lIns="90000" rIns="90000" tIns="45000"/>
          <a:p>
            <a:pPr algn="ctr">
              <a:lnSpc>
                <a:spcPct val="100000"/>
              </a:lnSpc>
            </a:pPr>
            <a:r>
              <a:rPr lang="en-US" sz="1400">
                <a:solidFill>
                  <a:srgbClr val="000000"/>
                </a:solidFill>
                <a:latin typeface="Calibri"/>
              </a:rPr>
              <a:t>TNRS</a:t>
            </a:r>
            <a:endParaRPr/>
          </a:p>
        </p:txBody>
      </p:sp>
      <p:sp>
        <p:nvSpPr>
          <p:cNvPr id="152" name="CustomShape 27"/>
          <p:cNvSpPr/>
          <p:nvPr/>
        </p:nvSpPr>
        <p:spPr>
          <a:xfrm>
            <a:off x="7566840" y="2865240"/>
            <a:ext cx="784800" cy="1129320"/>
          </a:xfrm>
          <a:prstGeom prst="foldedCorner">
            <a:avLst>
              <a:gd fmla="val 16667" name="adj"/>
            </a:avLst>
          </a:prstGeom>
          <a:solidFill>
            <a:srgbClr val="953735"/>
          </a:solidFill>
          <a:ln w="9360">
            <a:solidFill>
              <a:srgbClr val="000000"/>
            </a:solidFill>
            <a:round/>
          </a:ln>
        </p:spPr>
      </p:sp>
      <p:sp>
        <p:nvSpPr>
          <p:cNvPr id="153" name="CustomShape 28"/>
          <p:cNvSpPr/>
          <p:nvPr/>
        </p:nvSpPr>
        <p:spPr>
          <a:xfrm>
            <a:off x="7128000" y="2865240"/>
            <a:ext cx="660600" cy="1131120"/>
          </a:xfrm>
          <a:prstGeom prst="rect">
            <a:avLst/>
          </a:prstGeom>
          <a:solidFill>
            <a:srgbClr val="c3d69b"/>
          </a:solidFill>
          <a:ln w="9360">
            <a:solidFill>
              <a:srgbClr val="000000"/>
            </a:solidFill>
            <a:round/>
          </a:ln>
        </p:spPr>
      </p:sp>
      <p:sp>
        <p:nvSpPr>
          <p:cNvPr id="154" name="CustomShape 29"/>
          <p:cNvSpPr/>
          <p:nvPr/>
        </p:nvSpPr>
        <p:spPr>
          <a:xfrm>
            <a:off x="7269480" y="4177080"/>
            <a:ext cx="359640" cy="571320"/>
          </a:xfrm>
          <a:prstGeom prst="foldedCorner">
            <a:avLst>
              <a:gd fmla="val 16667" name="adj"/>
            </a:avLst>
          </a:prstGeom>
          <a:solidFill>
            <a:srgbClr val="fcd5b5"/>
          </a:solidFill>
          <a:ln w="9360">
            <a:solidFill>
              <a:srgbClr val="000000"/>
            </a:solidFill>
            <a:round/>
          </a:ln>
        </p:spPr>
      </p:sp>
      <p:sp>
        <p:nvSpPr>
          <p:cNvPr id="155" name="CustomShape 30"/>
          <p:cNvSpPr/>
          <p:nvPr/>
        </p:nvSpPr>
        <p:spPr>
          <a:xfrm>
            <a:off x="7128000" y="4177080"/>
            <a:ext cx="331920" cy="573120"/>
          </a:xfrm>
          <a:prstGeom prst="rect">
            <a:avLst/>
          </a:prstGeom>
          <a:solidFill>
            <a:srgbClr val="c3d69b"/>
          </a:solidFill>
          <a:ln w="9360">
            <a:solidFill>
              <a:srgbClr val="000000"/>
            </a:solidFill>
            <a:round/>
          </a:ln>
        </p:spPr>
      </p:sp>
      <p:sp>
        <p:nvSpPr>
          <p:cNvPr id="156" name="CustomShape 31"/>
          <p:cNvSpPr/>
          <p:nvPr/>
        </p:nvSpPr>
        <p:spPr>
          <a:xfrm>
            <a:off x="7365240" y="4957920"/>
            <a:ext cx="423360" cy="935280"/>
          </a:xfrm>
          <a:prstGeom prst="foldedCorner">
            <a:avLst>
              <a:gd fmla="val 16667" name="adj"/>
            </a:avLst>
          </a:prstGeom>
          <a:solidFill>
            <a:srgbClr val="ccc1da"/>
          </a:solidFill>
          <a:ln w="9360">
            <a:solidFill>
              <a:srgbClr val="000000"/>
            </a:solidFill>
            <a:round/>
          </a:ln>
        </p:spPr>
      </p:sp>
      <p:sp>
        <p:nvSpPr>
          <p:cNvPr id="157" name="CustomShape 32"/>
          <p:cNvSpPr/>
          <p:nvPr/>
        </p:nvSpPr>
        <p:spPr>
          <a:xfrm>
            <a:off x="7128000" y="4957920"/>
            <a:ext cx="435960" cy="935280"/>
          </a:xfrm>
          <a:prstGeom prst="rect">
            <a:avLst/>
          </a:prstGeom>
          <a:solidFill>
            <a:srgbClr val="c3d69b"/>
          </a:solidFill>
          <a:ln w="9360">
            <a:solidFill>
              <a:srgbClr val="000000"/>
            </a:solidFill>
            <a:round/>
          </a:ln>
        </p:spPr>
      </p:sp>
      <p:sp>
        <p:nvSpPr>
          <p:cNvPr id="158" name="CustomShape 33"/>
          <p:cNvSpPr/>
          <p:nvPr/>
        </p:nvSpPr>
        <p:spPr>
          <a:xfrm>
            <a:off x="7101360" y="3264120"/>
            <a:ext cx="720000" cy="25524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b="1" lang="en-US" sz="1100">
                <a:solidFill>
                  <a:srgbClr val="000000"/>
                </a:solidFill>
                <a:latin typeface="Calibri"/>
              </a:rPr>
              <a:t>VegCore</a:t>
            </a:r>
            <a:endParaRPr/>
          </a:p>
        </p:txBody>
      </p:sp>
      <p:sp>
        <p:nvSpPr>
          <p:cNvPr id="159" name="CustomShape 34"/>
          <p:cNvSpPr/>
          <p:nvPr/>
        </p:nvSpPr>
        <p:spPr>
          <a:xfrm>
            <a:off x="6766560" y="4363200"/>
            <a:ext cx="720000" cy="25524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b="1" lang="en-US" sz="1100">
                <a:solidFill>
                  <a:srgbClr val="000000"/>
                </a:solidFill>
                <a:latin typeface="Calibri"/>
              </a:rPr>
              <a:t>VegCore</a:t>
            </a:r>
            <a:endParaRPr/>
          </a:p>
        </p:txBody>
      </p:sp>
      <p:sp>
        <p:nvSpPr>
          <p:cNvPr id="160" name="CustomShape 35"/>
          <p:cNvSpPr/>
          <p:nvPr/>
        </p:nvSpPr>
        <p:spPr>
          <a:xfrm>
            <a:off x="6843960" y="5291640"/>
            <a:ext cx="720000" cy="25524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b="1" lang="en-US" sz="1100">
                <a:solidFill>
                  <a:srgbClr val="000000"/>
                </a:solidFill>
                <a:latin typeface="Calibri"/>
              </a:rPr>
              <a:t>VegCore</a:t>
            </a:r>
            <a:endParaRPr/>
          </a:p>
        </p:txBody>
      </p:sp>
      <p:sp>
        <p:nvSpPr>
          <p:cNvPr id="161" name="CustomShape 36"/>
          <p:cNvSpPr/>
          <p:nvPr/>
        </p:nvSpPr>
        <p:spPr>
          <a:xfrm>
            <a:off x="7791120" y="5212080"/>
            <a:ext cx="720000" cy="42192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b="1" lang="en-US" sz="1100">
                <a:solidFill>
                  <a:srgbClr val="000000"/>
                </a:solidFill>
                <a:latin typeface="Calibri"/>
              </a:rPr>
              <a:t>VegCore</a:t>
            </a:r>
            <a:endParaRPr/>
          </a:p>
          <a:p>
            <a:pPr>
              <a:lnSpc>
                <a:spcPct val="100000"/>
              </a:lnSpc>
            </a:pPr>
            <a:r>
              <a:rPr b="1" lang="en-US" sz="1100">
                <a:solidFill>
                  <a:srgbClr val="000000"/>
                </a:solidFill>
                <a:latin typeface="Calibri"/>
              </a:rPr>
              <a:t>derived</a:t>
            </a:r>
            <a:endParaRPr/>
          </a:p>
        </p:txBody>
      </p:sp>
      <p:sp>
        <p:nvSpPr>
          <p:cNvPr id="162" name="CustomShape 37"/>
          <p:cNvSpPr/>
          <p:nvPr/>
        </p:nvSpPr>
        <p:spPr>
          <a:xfrm>
            <a:off x="7598520" y="4239000"/>
            <a:ext cx="720000" cy="42192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b="1" lang="en-US" sz="1100">
                <a:solidFill>
                  <a:srgbClr val="000000"/>
                </a:solidFill>
                <a:latin typeface="Calibri"/>
              </a:rPr>
              <a:t>VegCore</a:t>
            </a:r>
            <a:endParaRPr/>
          </a:p>
          <a:p>
            <a:pPr>
              <a:lnSpc>
                <a:spcPct val="100000"/>
              </a:lnSpc>
            </a:pPr>
            <a:r>
              <a:rPr b="1" lang="en-US" sz="1100">
                <a:solidFill>
                  <a:srgbClr val="000000"/>
                </a:solidFill>
                <a:latin typeface="Calibri"/>
              </a:rPr>
              <a:t>derived</a:t>
            </a:r>
            <a:endParaRPr/>
          </a:p>
        </p:txBody>
      </p:sp>
      <p:sp>
        <p:nvSpPr>
          <p:cNvPr id="163" name="CustomShape 38"/>
          <p:cNvSpPr/>
          <p:nvPr/>
        </p:nvSpPr>
        <p:spPr>
          <a:xfrm>
            <a:off x="8330040" y="3200400"/>
            <a:ext cx="720000" cy="42192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b="1" lang="en-US" sz="1100">
                <a:solidFill>
                  <a:srgbClr val="000000"/>
                </a:solidFill>
                <a:latin typeface="Calibri"/>
              </a:rPr>
              <a:t>VegCore</a:t>
            </a:r>
            <a:endParaRPr/>
          </a:p>
          <a:p>
            <a:pPr>
              <a:lnSpc>
                <a:spcPct val="100000"/>
              </a:lnSpc>
            </a:pPr>
            <a:r>
              <a:rPr b="1" lang="en-US" sz="1100">
                <a:solidFill>
                  <a:srgbClr val="000000"/>
                </a:solidFill>
                <a:latin typeface="Calibri"/>
              </a:rPr>
              <a:t>derived</a:t>
            </a:r>
            <a:endParaRPr/>
          </a:p>
        </p:txBody>
      </p:sp>
    </p:spTree>
  </p:cSld>
  <p:timing>
    <p:tnLst>
      <p:par>
        <p:cTn dur="indefinite" id="5" nodeType="tmRoot" restart="never">
          <p:childTnLst>
            <p:seq>
              <p:cTn id="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CustomShape 1"/>
          <p:cNvSpPr/>
          <p:nvPr/>
        </p:nvSpPr>
        <p:spPr>
          <a:xfrm>
            <a:off x="294120" y="170280"/>
            <a:ext cx="8578800" cy="45360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b="1" lang="en-US" sz="2400">
                <a:solidFill>
                  <a:srgbClr val="000000"/>
                </a:solidFill>
                <a:latin typeface="Calibri"/>
              </a:rPr>
              <a:t>III. Normalization to VegCore database</a:t>
            </a:r>
            <a:endParaRPr/>
          </a:p>
        </p:txBody>
      </p:sp>
      <p:sp>
        <p:nvSpPr>
          <p:cNvPr id="165" name="CustomShape 2"/>
          <p:cNvSpPr/>
          <p:nvPr/>
        </p:nvSpPr>
        <p:spPr>
          <a:xfrm>
            <a:off x="3673440" y="1621800"/>
            <a:ext cx="2168280" cy="361440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</p:spPr>
        <p:txBody>
          <a:bodyPr bIns="45000" lIns="90000" rIns="90000" tIns="45000"/>
          <a:p>
            <a:pPr algn="ctr">
              <a:lnSpc>
                <a:spcPct val="100000"/>
              </a:lnSpc>
            </a:pPr>
            <a:r>
              <a:rPr lang="en-US">
                <a:solidFill>
                  <a:srgbClr val="000000"/>
                </a:solidFill>
                <a:latin typeface="Calibri"/>
              </a:rPr>
              <a:t>Normalization only</a:t>
            </a:r>
            <a:endParaRPr/>
          </a:p>
        </p:txBody>
      </p:sp>
      <p:sp>
        <p:nvSpPr>
          <p:cNvPr id="166" name="CustomShape 3"/>
          <p:cNvSpPr/>
          <p:nvPr/>
        </p:nvSpPr>
        <p:spPr>
          <a:xfrm>
            <a:off x="5940000" y="2951640"/>
            <a:ext cx="1483560" cy="1664640"/>
          </a:xfrm>
          <a:prstGeom prst="flowChartMagneticDisk">
            <a:avLst/>
          </a:prstGeom>
          <a:solidFill>
            <a:srgbClr val="c3d69b"/>
          </a:solidFill>
          <a:ln w="9360">
            <a:solidFill>
              <a:srgbClr val="000000"/>
            </a:solidFill>
            <a:round/>
          </a:ln>
        </p:spPr>
      </p:sp>
      <p:sp>
        <p:nvSpPr>
          <p:cNvPr id="167" name="CustomShape 4"/>
          <p:cNvSpPr/>
          <p:nvPr/>
        </p:nvSpPr>
        <p:spPr>
          <a:xfrm>
            <a:off x="6062400" y="3526560"/>
            <a:ext cx="1297800" cy="910800"/>
          </a:xfrm>
          <a:prstGeom prst="rect">
            <a:avLst/>
          </a:prstGeom>
          <a:solidFill>
            <a:srgbClr val="c3d69b"/>
          </a:solidFill>
        </p:spPr>
        <p:txBody>
          <a:bodyPr bIns="45000" lIns="90000" rIns="90000" tIns="45000"/>
          <a:p>
            <a:pPr algn="ctr">
              <a:lnSpc>
                <a:spcPct val="100000"/>
              </a:lnSpc>
            </a:pPr>
            <a:r>
              <a:rPr lang="en-US">
                <a:solidFill>
                  <a:srgbClr val="000000"/>
                </a:solidFill>
                <a:latin typeface="Calibri"/>
              </a:rPr>
              <a:t>Normalized BIEN3 database</a:t>
            </a:r>
            <a:endParaRPr/>
          </a:p>
        </p:txBody>
      </p:sp>
      <p:sp>
        <p:nvSpPr>
          <p:cNvPr id="168" name="CustomShape 5"/>
          <p:cNvSpPr/>
          <p:nvPr/>
        </p:nvSpPr>
        <p:spPr>
          <a:xfrm>
            <a:off x="1540440" y="979920"/>
            <a:ext cx="1591920" cy="910800"/>
          </a:xfrm>
          <a:prstGeom prst="rect">
            <a:avLst/>
          </a:prstGeom>
        </p:spPr>
        <p:txBody>
          <a:bodyPr bIns="45000" lIns="90000" rIns="90000" tIns="45000"/>
          <a:p>
            <a:pPr algn="ctr">
              <a:lnSpc>
                <a:spcPct val="100000"/>
              </a:lnSpc>
            </a:pPr>
            <a:r>
              <a:rPr lang="en-US">
                <a:solidFill>
                  <a:srgbClr val="000000"/>
                </a:solidFill>
                <a:latin typeface="Calibri"/>
              </a:rPr>
              <a:t>Standardized source-specific data stores</a:t>
            </a:r>
            <a:endParaRPr/>
          </a:p>
        </p:txBody>
      </p:sp>
      <p:sp>
        <p:nvSpPr>
          <p:cNvPr id="169" name="CustomShape 6"/>
          <p:cNvSpPr/>
          <p:nvPr/>
        </p:nvSpPr>
        <p:spPr>
          <a:xfrm rot="1546800">
            <a:off x="4147200" y="2754360"/>
            <a:ext cx="954000" cy="326160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c3d69b"/>
          </a:solidFill>
          <a:ln w="9360">
            <a:solidFill>
              <a:srgbClr val="000000"/>
            </a:solidFill>
            <a:round/>
          </a:ln>
        </p:spPr>
      </p:sp>
      <p:sp>
        <p:nvSpPr>
          <p:cNvPr id="170" name="CustomShape 7"/>
          <p:cNvSpPr/>
          <p:nvPr/>
        </p:nvSpPr>
        <p:spPr>
          <a:xfrm>
            <a:off x="4147920" y="3640680"/>
            <a:ext cx="954000" cy="326160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c3d69b"/>
          </a:solidFill>
          <a:ln w="9360">
            <a:solidFill>
              <a:srgbClr val="000000"/>
            </a:solidFill>
            <a:round/>
          </a:ln>
        </p:spPr>
      </p:sp>
      <p:sp>
        <p:nvSpPr>
          <p:cNvPr id="171" name="CustomShape 8"/>
          <p:cNvSpPr/>
          <p:nvPr/>
        </p:nvSpPr>
        <p:spPr>
          <a:xfrm rot="20303400">
            <a:off x="4173120" y="4397760"/>
            <a:ext cx="954000" cy="326160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c3d69b"/>
          </a:solidFill>
          <a:ln w="9360">
            <a:solidFill>
              <a:srgbClr val="000000"/>
            </a:solidFill>
            <a:round/>
          </a:ln>
        </p:spPr>
      </p:sp>
      <p:sp>
        <p:nvSpPr>
          <p:cNvPr id="172" name="CustomShape 9"/>
          <p:cNvSpPr/>
          <p:nvPr/>
        </p:nvSpPr>
        <p:spPr>
          <a:xfrm>
            <a:off x="2030400" y="4197600"/>
            <a:ext cx="435960" cy="935280"/>
          </a:xfrm>
          <a:prstGeom prst="rect">
            <a:avLst/>
          </a:prstGeom>
          <a:solidFill>
            <a:srgbClr val="c3d69b"/>
          </a:solidFill>
          <a:ln w="9360">
            <a:solidFill>
              <a:srgbClr val="000000"/>
            </a:solidFill>
            <a:round/>
          </a:ln>
        </p:spPr>
      </p:sp>
      <p:sp>
        <p:nvSpPr>
          <p:cNvPr id="173" name="CustomShape 10"/>
          <p:cNvSpPr/>
          <p:nvPr/>
        </p:nvSpPr>
        <p:spPr>
          <a:xfrm>
            <a:off x="1951560" y="3416760"/>
            <a:ext cx="331920" cy="573120"/>
          </a:xfrm>
          <a:prstGeom prst="rect">
            <a:avLst/>
          </a:prstGeom>
          <a:solidFill>
            <a:srgbClr val="c3d69b"/>
          </a:solidFill>
          <a:ln w="9360">
            <a:solidFill>
              <a:srgbClr val="000000"/>
            </a:solidFill>
            <a:round/>
          </a:ln>
        </p:spPr>
      </p:sp>
      <p:sp>
        <p:nvSpPr>
          <p:cNvPr id="174" name="CustomShape 11"/>
          <p:cNvSpPr/>
          <p:nvPr/>
        </p:nvSpPr>
        <p:spPr>
          <a:xfrm>
            <a:off x="2560320" y="2103120"/>
            <a:ext cx="660600" cy="1131120"/>
          </a:xfrm>
          <a:prstGeom prst="rect">
            <a:avLst/>
          </a:prstGeom>
          <a:solidFill>
            <a:srgbClr val="c3d69b"/>
          </a:solidFill>
          <a:ln w="9360">
            <a:solidFill>
              <a:srgbClr val="000000"/>
            </a:solidFill>
            <a:round/>
          </a:ln>
        </p:spPr>
      </p:sp>
      <p:sp>
        <p:nvSpPr>
          <p:cNvPr id="175" name="CustomShape 12"/>
          <p:cNvSpPr/>
          <p:nvPr/>
        </p:nvSpPr>
        <p:spPr>
          <a:xfrm>
            <a:off x="1989000" y="2104920"/>
            <a:ext cx="784800" cy="1129320"/>
          </a:xfrm>
          <a:prstGeom prst="foldedCorner">
            <a:avLst>
              <a:gd fmla="val 16667" name="adj"/>
            </a:avLst>
          </a:prstGeom>
          <a:solidFill>
            <a:srgbClr val="953735"/>
          </a:solidFill>
          <a:ln w="9360">
            <a:solidFill>
              <a:srgbClr val="000000"/>
            </a:solidFill>
            <a:round/>
          </a:ln>
        </p:spPr>
      </p:sp>
      <p:sp>
        <p:nvSpPr>
          <p:cNvPr id="176" name="CustomShape 13"/>
          <p:cNvSpPr/>
          <p:nvPr/>
        </p:nvSpPr>
        <p:spPr>
          <a:xfrm>
            <a:off x="1550160" y="2104920"/>
            <a:ext cx="660600" cy="1131120"/>
          </a:xfrm>
          <a:prstGeom prst="rect">
            <a:avLst/>
          </a:prstGeom>
          <a:solidFill>
            <a:srgbClr val="c3d69b"/>
          </a:solidFill>
          <a:ln w="9360">
            <a:solidFill>
              <a:srgbClr val="000000"/>
            </a:solidFill>
            <a:round/>
          </a:ln>
        </p:spPr>
      </p:sp>
      <p:sp>
        <p:nvSpPr>
          <p:cNvPr id="177" name="CustomShape 14"/>
          <p:cNvSpPr/>
          <p:nvPr/>
        </p:nvSpPr>
        <p:spPr>
          <a:xfrm>
            <a:off x="1691640" y="3416760"/>
            <a:ext cx="359640" cy="571320"/>
          </a:xfrm>
          <a:prstGeom prst="foldedCorner">
            <a:avLst>
              <a:gd fmla="val 16667" name="adj"/>
            </a:avLst>
          </a:prstGeom>
          <a:solidFill>
            <a:srgbClr val="fcd5b5"/>
          </a:solidFill>
          <a:ln w="9360">
            <a:solidFill>
              <a:srgbClr val="000000"/>
            </a:solidFill>
            <a:round/>
          </a:ln>
        </p:spPr>
      </p:sp>
      <p:sp>
        <p:nvSpPr>
          <p:cNvPr id="178" name="CustomShape 15"/>
          <p:cNvSpPr/>
          <p:nvPr/>
        </p:nvSpPr>
        <p:spPr>
          <a:xfrm>
            <a:off x="1550160" y="3416760"/>
            <a:ext cx="331920" cy="573120"/>
          </a:xfrm>
          <a:prstGeom prst="rect">
            <a:avLst/>
          </a:prstGeom>
          <a:solidFill>
            <a:srgbClr val="c3d69b"/>
          </a:solidFill>
          <a:ln w="9360">
            <a:solidFill>
              <a:srgbClr val="000000"/>
            </a:solidFill>
            <a:round/>
          </a:ln>
        </p:spPr>
      </p:sp>
      <p:sp>
        <p:nvSpPr>
          <p:cNvPr id="179" name="CustomShape 16"/>
          <p:cNvSpPr/>
          <p:nvPr/>
        </p:nvSpPr>
        <p:spPr>
          <a:xfrm>
            <a:off x="1787400" y="4197600"/>
            <a:ext cx="423360" cy="935280"/>
          </a:xfrm>
          <a:prstGeom prst="foldedCorner">
            <a:avLst>
              <a:gd fmla="val 16667" name="adj"/>
            </a:avLst>
          </a:prstGeom>
          <a:solidFill>
            <a:srgbClr val="ccc1da"/>
          </a:solidFill>
          <a:ln w="9360">
            <a:solidFill>
              <a:srgbClr val="000000"/>
            </a:solidFill>
            <a:round/>
          </a:ln>
        </p:spPr>
      </p:sp>
      <p:sp>
        <p:nvSpPr>
          <p:cNvPr id="180" name="CustomShape 17"/>
          <p:cNvSpPr/>
          <p:nvPr/>
        </p:nvSpPr>
        <p:spPr>
          <a:xfrm>
            <a:off x="1550160" y="4197600"/>
            <a:ext cx="435960" cy="935280"/>
          </a:xfrm>
          <a:prstGeom prst="rect">
            <a:avLst/>
          </a:prstGeom>
          <a:solidFill>
            <a:srgbClr val="c3d69b"/>
          </a:solidFill>
          <a:ln w="9360">
            <a:solidFill>
              <a:srgbClr val="000000"/>
            </a:solidFill>
            <a:round/>
          </a:ln>
        </p:spPr>
      </p:sp>
      <p:sp>
        <p:nvSpPr>
          <p:cNvPr id="181" name="CustomShape 18"/>
          <p:cNvSpPr/>
          <p:nvPr/>
        </p:nvSpPr>
        <p:spPr>
          <a:xfrm>
            <a:off x="1523520" y="2503800"/>
            <a:ext cx="720000" cy="25524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b="1" lang="en-US" sz="1100">
                <a:solidFill>
                  <a:srgbClr val="000000"/>
                </a:solidFill>
                <a:latin typeface="Calibri"/>
              </a:rPr>
              <a:t>VegCore</a:t>
            </a:r>
            <a:endParaRPr/>
          </a:p>
        </p:txBody>
      </p:sp>
      <p:sp>
        <p:nvSpPr>
          <p:cNvPr id="182" name="CustomShape 19"/>
          <p:cNvSpPr/>
          <p:nvPr/>
        </p:nvSpPr>
        <p:spPr>
          <a:xfrm>
            <a:off x="1188720" y="3602880"/>
            <a:ext cx="720000" cy="25524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b="1" lang="en-US" sz="1100">
                <a:solidFill>
                  <a:srgbClr val="000000"/>
                </a:solidFill>
                <a:latin typeface="Calibri"/>
              </a:rPr>
              <a:t>VegCore</a:t>
            </a:r>
            <a:endParaRPr/>
          </a:p>
        </p:txBody>
      </p:sp>
      <p:sp>
        <p:nvSpPr>
          <p:cNvPr id="183" name="CustomShape 20"/>
          <p:cNvSpPr/>
          <p:nvPr/>
        </p:nvSpPr>
        <p:spPr>
          <a:xfrm>
            <a:off x="1266120" y="4531320"/>
            <a:ext cx="720000" cy="25524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b="1" lang="en-US" sz="1100">
                <a:solidFill>
                  <a:srgbClr val="000000"/>
                </a:solidFill>
                <a:latin typeface="Calibri"/>
              </a:rPr>
              <a:t>VegCore</a:t>
            </a:r>
            <a:endParaRPr/>
          </a:p>
        </p:txBody>
      </p:sp>
      <p:sp>
        <p:nvSpPr>
          <p:cNvPr id="184" name="CustomShape 21"/>
          <p:cNvSpPr/>
          <p:nvPr/>
        </p:nvSpPr>
        <p:spPr>
          <a:xfrm>
            <a:off x="2213280" y="4451760"/>
            <a:ext cx="720000" cy="42192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b="1" lang="en-US" sz="1100">
                <a:solidFill>
                  <a:srgbClr val="000000"/>
                </a:solidFill>
                <a:latin typeface="Calibri"/>
              </a:rPr>
              <a:t>VegCore</a:t>
            </a:r>
            <a:endParaRPr/>
          </a:p>
          <a:p>
            <a:pPr>
              <a:lnSpc>
                <a:spcPct val="100000"/>
              </a:lnSpc>
            </a:pPr>
            <a:r>
              <a:rPr b="1" lang="en-US" sz="1100">
                <a:solidFill>
                  <a:srgbClr val="000000"/>
                </a:solidFill>
                <a:latin typeface="Calibri"/>
              </a:rPr>
              <a:t>derived</a:t>
            </a:r>
            <a:endParaRPr/>
          </a:p>
        </p:txBody>
      </p:sp>
      <p:sp>
        <p:nvSpPr>
          <p:cNvPr id="185" name="CustomShape 22"/>
          <p:cNvSpPr/>
          <p:nvPr/>
        </p:nvSpPr>
        <p:spPr>
          <a:xfrm>
            <a:off x="2020680" y="3478680"/>
            <a:ext cx="720000" cy="42192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b="1" lang="en-US" sz="1100">
                <a:solidFill>
                  <a:srgbClr val="000000"/>
                </a:solidFill>
                <a:latin typeface="Calibri"/>
              </a:rPr>
              <a:t>VegCore</a:t>
            </a:r>
            <a:endParaRPr/>
          </a:p>
          <a:p>
            <a:pPr>
              <a:lnSpc>
                <a:spcPct val="100000"/>
              </a:lnSpc>
            </a:pPr>
            <a:r>
              <a:rPr b="1" lang="en-US" sz="1100">
                <a:solidFill>
                  <a:srgbClr val="000000"/>
                </a:solidFill>
                <a:latin typeface="Calibri"/>
              </a:rPr>
              <a:t>derived</a:t>
            </a:r>
            <a:endParaRPr/>
          </a:p>
        </p:txBody>
      </p:sp>
      <p:sp>
        <p:nvSpPr>
          <p:cNvPr id="186" name="CustomShape 23"/>
          <p:cNvSpPr/>
          <p:nvPr/>
        </p:nvSpPr>
        <p:spPr>
          <a:xfrm>
            <a:off x="2752200" y="2440080"/>
            <a:ext cx="720000" cy="42192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b="1" lang="en-US" sz="1100">
                <a:solidFill>
                  <a:srgbClr val="000000"/>
                </a:solidFill>
                <a:latin typeface="Calibri"/>
              </a:rPr>
              <a:t>VegCore</a:t>
            </a:r>
            <a:endParaRPr/>
          </a:p>
          <a:p>
            <a:pPr>
              <a:lnSpc>
                <a:spcPct val="100000"/>
              </a:lnSpc>
            </a:pPr>
            <a:r>
              <a:rPr b="1" lang="en-US" sz="1100">
                <a:solidFill>
                  <a:srgbClr val="000000"/>
                </a:solidFill>
                <a:latin typeface="Calibri"/>
              </a:rPr>
              <a:t>derived</a:t>
            </a:r>
            <a:endParaRPr/>
          </a:p>
        </p:txBody>
      </p:sp>
    </p:spTree>
  </p:cSld>
  <p:timing>
    <p:tnLst>
      <p:par>
        <p:cTn dur="indefinite" id="7" nodeType="tmRoot" restart="never">
          <p:childTnLst>
            <p:seq>
              <p:cTn id="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CustomShape 1"/>
          <p:cNvSpPr/>
          <p:nvPr/>
        </p:nvSpPr>
        <p:spPr>
          <a:xfrm>
            <a:off x="294120" y="170280"/>
            <a:ext cx="8361000" cy="453600"/>
          </a:xfrm>
          <a:prstGeom prst="rect">
            <a:avLst/>
          </a:prstGeom>
        </p:spPr>
        <p:txBody>
          <a:bodyPr bIns="45000" lIns="90000" rIns="90000" tIns="45000"/>
          <a:p>
            <a:r>
              <a:rPr b="1" lang="en-US" sz="2400">
                <a:solidFill>
                  <a:srgbClr val="000000"/>
                </a:solidFill>
                <a:latin typeface="Calibri"/>
              </a:rPr>
              <a:t>IV. Stage IV </a:t>
            </a:r>
            <a:r>
              <a:rPr b="1" lang="en-US" sz="2400">
                <a:solidFill>
                  <a:srgbClr val="000000"/>
                </a:solidFill>
                <a:latin typeface="Calibri"/>
                <a:ea typeface="Calibri"/>
              </a:rPr>
              <a:t>validations on VegCore database</a:t>
            </a:r>
            <a:endParaRPr/>
          </a:p>
        </p:txBody>
      </p:sp>
      <p:sp>
        <p:nvSpPr>
          <p:cNvPr id="188" name="CustomShape 2"/>
          <p:cNvSpPr/>
          <p:nvPr/>
        </p:nvSpPr>
        <p:spPr>
          <a:xfrm>
            <a:off x="1435680" y="3100680"/>
            <a:ext cx="1483560" cy="1664640"/>
          </a:xfrm>
          <a:prstGeom prst="flowChartMagneticDisk">
            <a:avLst/>
          </a:prstGeom>
          <a:solidFill>
            <a:srgbClr val="c3d69b"/>
          </a:solidFill>
          <a:ln w="9360">
            <a:solidFill>
              <a:srgbClr val="000000"/>
            </a:solidFill>
            <a:round/>
          </a:ln>
        </p:spPr>
      </p:sp>
      <p:sp>
        <p:nvSpPr>
          <p:cNvPr id="189" name="CustomShape 3"/>
          <p:cNvSpPr/>
          <p:nvPr/>
        </p:nvSpPr>
        <p:spPr>
          <a:xfrm>
            <a:off x="1558080" y="3675960"/>
            <a:ext cx="1297800" cy="910800"/>
          </a:xfrm>
          <a:prstGeom prst="rect">
            <a:avLst/>
          </a:prstGeom>
          <a:solidFill>
            <a:srgbClr val="c3d69b"/>
          </a:solidFill>
        </p:spPr>
        <p:txBody>
          <a:bodyPr bIns="45000" lIns="90000" rIns="90000" tIns="45000"/>
          <a:p>
            <a:pPr algn="ctr">
              <a:lnSpc>
                <a:spcPct val="100000"/>
              </a:lnSpc>
            </a:pPr>
            <a:r>
              <a:rPr lang="en-US">
                <a:solidFill>
                  <a:srgbClr val="000000"/>
                </a:solidFill>
                <a:latin typeface="Calibri"/>
              </a:rPr>
              <a:t>Normalized BIEN3 database</a:t>
            </a:r>
            <a:endParaRPr/>
          </a:p>
        </p:txBody>
      </p:sp>
      <p:sp>
        <p:nvSpPr>
          <p:cNvPr id="190" name="CustomShape 4"/>
          <p:cNvSpPr/>
          <p:nvPr/>
        </p:nvSpPr>
        <p:spPr>
          <a:xfrm>
            <a:off x="5466240" y="3100680"/>
            <a:ext cx="3218040" cy="1664640"/>
          </a:xfrm>
          <a:prstGeom prst="flowChartMagneticDisk">
            <a:avLst/>
          </a:prstGeom>
          <a:solidFill>
            <a:srgbClr val="c3d69b"/>
          </a:solidFill>
          <a:ln w="9360">
            <a:solidFill>
              <a:srgbClr val="000000"/>
            </a:solidFill>
            <a:round/>
          </a:ln>
        </p:spPr>
      </p:sp>
      <p:sp>
        <p:nvSpPr>
          <p:cNvPr id="191" name="CustomShape 5"/>
          <p:cNvSpPr/>
          <p:nvPr/>
        </p:nvSpPr>
        <p:spPr>
          <a:xfrm>
            <a:off x="5577840" y="3675960"/>
            <a:ext cx="2968920" cy="910080"/>
          </a:xfrm>
          <a:prstGeom prst="rect">
            <a:avLst/>
          </a:prstGeom>
          <a:solidFill>
            <a:srgbClr val="c3d69b"/>
          </a:solidFill>
        </p:spPr>
        <p:txBody>
          <a:bodyPr bIns="45000" lIns="90000" rIns="90000" tIns="45000"/>
          <a:p>
            <a:pPr algn="ctr">
              <a:lnSpc>
                <a:spcPct val="100000"/>
              </a:lnSpc>
            </a:pPr>
            <a:r>
              <a:rPr lang="en-US">
                <a:solidFill>
                  <a:srgbClr val="000000"/>
                </a:solidFill>
                <a:latin typeface="Calibri"/>
                <a:ea typeface="Calibri"/>
              </a:rPr>
              <a:t>Normalized BIEN3 database</a:t>
            </a:r>
            <a:endParaRPr/>
          </a:p>
          <a:p>
            <a:pPr algn="ctr">
              <a:lnSpc>
                <a:spcPct val="100000"/>
              </a:lnSpc>
            </a:pPr>
            <a:r>
              <a:rPr lang="en-US">
                <a:solidFill>
                  <a:srgbClr val="000000"/>
                </a:solidFill>
                <a:latin typeface="Calibri"/>
                <a:ea typeface="Calibri"/>
              </a:rPr>
              <a:t>with stage IV derived data</a:t>
            </a:r>
            <a:endParaRPr/>
          </a:p>
        </p:txBody>
      </p:sp>
      <p:sp>
        <p:nvSpPr>
          <p:cNvPr id="192" name="CustomShape 6"/>
          <p:cNvSpPr/>
          <p:nvPr/>
        </p:nvSpPr>
        <p:spPr>
          <a:xfrm>
            <a:off x="3655800" y="3662640"/>
            <a:ext cx="954000" cy="326160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c3d69b"/>
          </a:solidFill>
          <a:ln w="9360">
            <a:solidFill>
              <a:srgbClr val="000000"/>
            </a:solidFill>
            <a:round/>
          </a:ln>
        </p:spPr>
      </p:sp>
      <p:sp>
        <p:nvSpPr>
          <p:cNvPr id="193" name="CustomShape 7"/>
          <p:cNvSpPr/>
          <p:nvPr/>
        </p:nvSpPr>
        <p:spPr>
          <a:xfrm>
            <a:off x="3148920" y="2468880"/>
            <a:ext cx="2152080" cy="635760"/>
          </a:xfrm>
          <a:prstGeom prst="rect">
            <a:avLst/>
          </a:prstGeom>
        </p:spPr>
        <p:txBody>
          <a:bodyPr bIns="45000" lIns="90000" rIns="90000" tIns="45000"/>
          <a:p>
            <a:pPr algn="ctr">
              <a:lnSpc>
                <a:spcPct val="100000"/>
              </a:lnSpc>
            </a:pPr>
            <a:r>
              <a:rPr lang="en-US">
                <a:solidFill>
                  <a:srgbClr val="000000"/>
                </a:solidFill>
                <a:latin typeface="Calibri"/>
              </a:rPr>
              <a:t>Stage IV </a:t>
            </a:r>
            <a:r>
              <a:rPr lang="en-US">
                <a:solidFill>
                  <a:srgbClr val="000000"/>
                </a:solidFill>
                <a:latin typeface="Calibri"/>
                <a:ea typeface="Calibri"/>
              </a:rPr>
              <a:t>validations</a:t>
            </a:r>
            <a:endParaRPr/>
          </a:p>
          <a:p>
            <a:pPr algn="ctr">
              <a:lnSpc>
                <a:spcPct val="100000"/>
              </a:lnSpc>
            </a:pPr>
            <a:r>
              <a:rPr lang="en-US">
                <a:solidFill>
                  <a:srgbClr val="000000"/>
                </a:solidFill>
                <a:latin typeface="Calibri"/>
                <a:ea typeface="Calibri"/>
              </a:rPr>
              <a:t>(database triggers)</a:t>
            </a:r>
            <a:endParaRPr/>
          </a:p>
        </p:txBody>
      </p:sp>
      <p:sp>
        <p:nvSpPr>
          <p:cNvPr id="194" name="CustomShape 8"/>
          <p:cNvSpPr/>
          <p:nvPr/>
        </p:nvSpPr>
        <p:spPr>
          <a:xfrm>
            <a:off x="754200" y="6049440"/>
            <a:ext cx="8205120" cy="63576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lang="en-US">
                <a:solidFill>
                  <a:srgbClr val="000000"/>
                </a:solidFill>
                <a:latin typeface="Calibri"/>
              </a:rPr>
              <a:t>Stage IV validations are operations that can be performed more easily as database triggers than as additions to the staging tables</a:t>
            </a:r>
            <a:endParaRPr/>
          </a:p>
        </p:txBody>
      </p:sp>
    </p:spTree>
  </p:cSld>
  <p:timing>
    <p:tnLst>
      <p:par>
        <p:cTn dur="indefinite" id="9" nodeType="tmRoot" restart="never">
          <p:childTnLst>
            <p:seq>
              <p:cTn id="1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CustomShape 1"/>
          <p:cNvSpPr/>
          <p:nvPr/>
        </p:nvSpPr>
        <p:spPr>
          <a:xfrm flipH="1" rot="10800000">
            <a:off x="2559960" y="1374840"/>
            <a:ext cx="3379320" cy="1550160"/>
          </a:xfrm>
          <a:prstGeom prst="straightConnector1">
            <a:avLst/>
          </a:prstGeom>
          <a:ln w="25560">
            <a:solidFill>
              <a:srgbClr val="0000ff"/>
            </a:solidFill>
            <a:round/>
            <a:tailEnd len="med" type="triangle" w="med"/>
          </a:ln>
        </p:spPr>
      </p:sp>
      <p:sp>
        <p:nvSpPr>
          <p:cNvPr id="196" name="CustomShape 2"/>
          <p:cNvSpPr/>
          <p:nvPr/>
        </p:nvSpPr>
        <p:spPr>
          <a:xfrm flipH="1" rot="10800000">
            <a:off x="2569320" y="2742840"/>
            <a:ext cx="3379320" cy="410040"/>
          </a:xfrm>
          <a:prstGeom prst="straightConnector1">
            <a:avLst/>
          </a:prstGeom>
          <a:ln w="25560">
            <a:solidFill>
              <a:srgbClr val="ff0000"/>
            </a:solidFill>
            <a:round/>
            <a:tailEnd len="med" type="triangle" w="med"/>
          </a:ln>
        </p:spPr>
      </p:sp>
      <p:sp>
        <p:nvSpPr>
          <p:cNvPr id="197" name="CustomShape 3"/>
          <p:cNvSpPr/>
          <p:nvPr/>
        </p:nvSpPr>
        <p:spPr>
          <a:xfrm>
            <a:off x="2570040" y="3372480"/>
            <a:ext cx="3379320" cy="778680"/>
          </a:xfrm>
          <a:prstGeom prst="straightConnector1">
            <a:avLst/>
          </a:prstGeom>
          <a:ln w="25560">
            <a:solidFill>
              <a:srgbClr val="ff6600"/>
            </a:solidFill>
            <a:round/>
            <a:tailEnd len="med" type="triangle" w="med"/>
          </a:ln>
        </p:spPr>
      </p:sp>
      <p:sp>
        <p:nvSpPr>
          <p:cNvPr id="198" name="CustomShape 4"/>
          <p:cNvSpPr/>
          <p:nvPr/>
        </p:nvSpPr>
        <p:spPr>
          <a:xfrm>
            <a:off x="2570040" y="3524760"/>
            <a:ext cx="3318120" cy="1990800"/>
          </a:xfrm>
          <a:prstGeom prst="straightConnector1">
            <a:avLst/>
          </a:prstGeom>
          <a:ln w="25560">
            <a:solidFill>
              <a:srgbClr val="008000"/>
            </a:solidFill>
            <a:round/>
            <a:tailEnd len="med" type="triangle" w="med"/>
          </a:ln>
        </p:spPr>
      </p:sp>
      <p:sp>
        <p:nvSpPr>
          <p:cNvPr id="199" name="CustomShape 5"/>
          <p:cNvSpPr/>
          <p:nvPr/>
        </p:nvSpPr>
        <p:spPr>
          <a:xfrm>
            <a:off x="2859840" y="1114560"/>
            <a:ext cx="1909080" cy="910800"/>
          </a:xfrm>
          <a:prstGeom prst="rect">
            <a:avLst/>
          </a:prstGeom>
        </p:spPr>
        <p:txBody>
          <a:bodyPr bIns="45000" lIns="90000" rIns="90000" tIns="45000"/>
          <a:p>
            <a:pPr algn="ctr">
              <a:lnSpc>
                <a:spcPct val="100000"/>
              </a:lnSpc>
            </a:pPr>
            <a:r>
              <a:rPr lang="en-US">
                <a:solidFill>
                  <a:srgbClr val="000000"/>
                </a:solidFill>
                <a:latin typeface="Calibri"/>
              </a:rPr>
              <a:t>Transform, compute, aggregate</a:t>
            </a:r>
            <a:endParaRPr/>
          </a:p>
        </p:txBody>
      </p:sp>
      <p:sp>
        <p:nvSpPr>
          <p:cNvPr id="200" name="CustomShape 6"/>
          <p:cNvSpPr/>
          <p:nvPr/>
        </p:nvSpPr>
        <p:spPr>
          <a:xfrm>
            <a:off x="6135480" y="1009800"/>
            <a:ext cx="762120" cy="960840"/>
          </a:xfrm>
          <a:prstGeom prst="foldedCorner">
            <a:avLst>
              <a:gd fmla="val 16667" name="adj"/>
            </a:avLst>
          </a:prstGeom>
          <a:solidFill>
            <a:srgbClr val="c3d69b"/>
          </a:solidFill>
          <a:ln w="9360">
            <a:solidFill>
              <a:srgbClr val="0000ff"/>
            </a:solidFill>
            <a:round/>
          </a:ln>
        </p:spPr>
      </p:sp>
      <p:sp>
        <p:nvSpPr>
          <p:cNvPr id="201" name="CustomShape 7"/>
          <p:cNvSpPr/>
          <p:nvPr/>
        </p:nvSpPr>
        <p:spPr>
          <a:xfrm>
            <a:off x="6135480" y="2355480"/>
            <a:ext cx="1053000" cy="960840"/>
          </a:xfrm>
          <a:prstGeom prst="foldedCorner">
            <a:avLst>
              <a:gd fmla="val 16667" name="adj"/>
            </a:avLst>
          </a:prstGeom>
          <a:solidFill>
            <a:srgbClr val="c3d69b"/>
          </a:solidFill>
          <a:ln w="9360">
            <a:solidFill>
              <a:srgbClr val="ff0000"/>
            </a:solidFill>
            <a:round/>
          </a:ln>
        </p:spPr>
      </p:sp>
      <p:sp>
        <p:nvSpPr>
          <p:cNvPr id="202" name="CustomShape 8"/>
          <p:cNvSpPr/>
          <p:nvPr/>
        </p:nvSpPr>
        <p:spPr>
          <a:xfrm>
            <a:off x="6135480" y="3976560"/>
            <a:ext cx="762120" cy="411480"/>
          </a:xfrm>
          <a:prstGeom prst="foldedCorner">
            <a:avLst>
              <a:gd fmla="val 16667" name="adj"/>
            </a:avLst>
          </a:prstGeom>
          <a:solidFill>
            <a:srgbClr val="c3d69b"/>
          </a:solidFill>
          <a:ln w="9360">
            <a:solidFill>
              <a:srgbClr val="ff6600"/>
            </a:solidFill>
            <a:round/>
          </a:ln>
        </p:spPr>
      </p:sp>
      <p:sp>
        <p:nvSpPr>
          <p:cNvPr id="203" name="CustomShape 9"/>
          <p:cNvSpPr/>
          <p:nvPr/>
        </p:nvSpPr>
        <p:spPr>
          <a:xfrm>
            <a:off x="6135480" y="4924800"/>
            <a:ext cx="1221120" cy="1176840"/>
          </a:xfrm>
          <a:prstGeom prst="foldedCorner">
            <a:avLst>
              <a:gd fmla="val 16667" name="adj"/>
            </a:avLst>
          </a:prstGeom>
          <a:solidFill>
            <a:srgbClr val="c3d69b"/>
          </a:solidFill>
          <a:ln w="9360">
            <a:solidFill>
              <a:srgbClr val="008000"/>
            </a:solidFill>
            <a:round/>
          </a:ln>
        </p:spPr>
      </p:sp>
      <p:sp>
        <p:nvSpPr>
          <p:cNvPr id="204" name="CustomShape 10"/>
          <p:cNvSpPr/>
          <p:nvPr/>
        </p:nvSpPr>
        <p:spPr>
          <a:xfrm>
            <a:off x="5890680" y="170280"/>
            <a:ext cx="1297800" cy="636480"/>
          </a:xfrm>
          <a:prstGeom prst="rect">
            <a:avLst/>
          </a:prstGeom>
        </p:spPr>
        <p:txBody>
          <a:bodyPr bIns="45000" lIns="90000" rIns="90000" tIns="45000"/>
          <a:p>
            <a:pPr algn="ctr">
              <a:lnSpc>
                <a:spcPct val="100000"/>
              </a:lnSpc>
            </a:pPr>
            <a:r>
              <a:rPr lang="en-US">
                <a:solidFill>
                  <a:srgbClr val="000000"/>
                </a:solidFill>
                <a:latin typeface="Calibri"/>
              </a:rPr>
              <a:t>Analytical views</a:t>
            </a:r>
            <a:endParaRPr/>
          </a:p>
        </p:txBody>
      </p:sp>
      <p:pic>
        <p:nvPicPr>
          <p:cNvPr descr="" id="205" name="Picture 39"/>
          <p:cNvPicPr/>
          <p:nvPr/>
        </p:nvPicPr>
        <p:blipFill>
          <a:blip r:embed="rId1"/>
          <a:stretch>
            <a:fillRect/>
          </a:stretch>
        </p:blipFill>
        <p:spPr>
          <a:xfrm>
            <a:off x="8035920" y="1165320"/>
            <a:ext cx="801000" cy="802440"/>
          </a:xfrm>
          <a:prstGeom prst="rect">
            <a:avLst/>
          </a:prstGeom>
        </p:spPr>
      </p:pic>
      <p:pic>
        <p:nvPicPr>
          <p:cNvPr descr="" id="206" name="Picture 40"/>
          <p:cNvPicPr/>
          <p:nvPr/>
        </p:nvPicPr>
        <p:blipFill>
          <a:blip r:embed="rId2"/>
          <a:stretch>
            <a:fillRect/>
          </a:stretch>
        </p:blipFill>
        <p:spPr>
          <a:xfrm>
            <a:off x="8060760" y="4924800"/>
            <a:ext cx="839880" cy="839160"/>
          </a:xfrm>
          <a:prstGeom prst="rect">
            <a:avLst/>
          </a:prstGeom>
        </p:spPr>
      </p:pic>
      <p:sp>
        <p:nvSpPr>
          <p:cNvPr id="207" name="CustomShape 11"/>
          <p:cNvSpPr/>
          <p:nvPr/>
        </p:nvSpPr>
        <p:spPr>
          <a:xfrm>
            <a:off x="7759800" y="308880"/>
            <a:ext cx="1297800" cy="362160"/>
          </a:xfrm>
          <a:prstGeom prst="rect">
            <a:avLst/>
          </a:prstGeom>
        </p:spPr>
        <p:txBody>
          <a:bodyPr bIns="45000" lIns="90000" rIns="90000" tIns="45000"/>
          <a:p>
            <a:pPr algn="ctr">
              <a:lnSpc>
                <a:spcPct val="100000"/>
              </a:lnSpc>
            </a:pPr>
            <a:r>
              <a:rPr lang="en-US">
                <a:solidFill>
                  <a:srgbClr val="000000"/>
                </a:solidFill>
                <a:latin typeface="Calibri"/>
              </a:rPr>
              <a:t>Users</a:t>
            </a:r>
            <a:endParaRPr/>
          </a:p>
        </p:txBody>
      </p:sp>
      <p:pic>
        <p:nvPicPr>
          <p:cNvPr descr="" id="208" name="Picture 42"/>
          <p:cNvPicPr/>
          <p:nvPr/>
        </p:nvPicPr>
        <p:blipFill>
          <a:blip r:embed="rId3"/>
          <a:stretch>
            <a:fillRect/>
          </a:stretch>
        </p:blipFill>
        <p:spPr>
          <a:xfrm>
            <a:off x="7858800" y="2873160"/>
            <a:ext cx="796320" cy="796320"/>
          </a:xfrm>
          <a:prstGeom prst="rect">
            <a:avLst/>
          </a:prstGeom>
        </p:spPr>
      </p:pic>
      <p:pic>
        <p:nvPicPr>
          <p:cNvPr descr="" id="209" name="Picture 43"/>
          <p:cNvPicPr/>
          <p:nvPr/>
        </p:nvPicPr>
        <p:blipFill>
          <a:blip r:embed="rId4"/>
          <a:stretch>
            <a:fillRect/>
          </a:stretch>
        </p:blipFill>
        <p:spPr>
          <a:xfrm>
            <a:off x="8222760" y="3184200"/>
            <a:ext cx="867960" cy="867960"/>
          </a:xfrm>
          <a:prstGeom prst="rect">
            <a:avLst/>
          </a:prstGeom>
        </p:spPr>
      </p:pic>
      <p:sp>
        <p:nvSpPr>
          <p:cNvPr id="210" name="CustomShape 12"/>
          <p:cNvSpPr/>
          <p:nvPr/>
        </p:nvSpPr>
        <p:spPr>
          <a:xfrm>
            <a:off x="7444440" y="1496160"/>
            <a:ext cx="562320" cy="108720"/>
          </a:xfrm>
          <a:prstGeom prst="rightArrow">
            <a:avLst>
              <a:gd fmla="val 50000" name="adj1"/>
              <a:gd fmla="val 50000" name="adj2"/>
            </a:avLst>
          </a:prstGeom>
          <a:ln w="9360">
            <a:solidFill>
              <a:srgbClr val="000000"/>
            </a:solidFill>
            <a:round/>
          </a:ln>
        </p:spPr>
      </p:sp>
      <p:sp>
        <p:nvSpPr>
          <p:cNvPr id="211" name="CustomShape 13"/>
          <p:cNvSpPr/>
          <p:nvPr/>
        </p:nvSpPr>
        <p:spPr>
          <a:xfrm rot="1960200">
            <a:off x="7428960" y="3096360"/>
            <a:ext cx="562320" cy="108720"/>
          </a:xfrm>
          <a:prstGeom prst="rightArrow">
            <a:avLst>
              <a:gd fmla="val 50000" name="adj1"/>
              <a:gd fmla="val 50000" name="adj2"/>
            </a:avLst>
          </a:prstGeom>
          <a:ln w="9360">
            <a:solidFill>
              <a:srgbClr val="000000"/>
            </a:solidFill>
            <a:round/>
          </a:ln>
        </p:spPr>
      </p:sp>
      <p:sp>
        <p:nvSpPr>
          <p:cNvPr id="212" name="CustomShape 14"/>
          <p:cNvSpPr/>
          <p:nvPr/>
        </p:nvSpPr>
        <p:spPr>
          <a:xfrm rot="19536600">
            <a:off x="7424280" y="3873600"/>
            <a:ext cx="562320" cy="108720"/>
          </a:xfrm>
          <a:prstGeom prst="rightArrow">
            <a:avLst>
              <a:gd fmla="val 50000" name="adj1"/>
              <a:gd fmla="val 50000" name="adj2"/>
            </a:avLst>
          </a:prstGeom>
          <a:ln w="9360">
            <a:solidFill>
              <a:srgbClr val="000000"/>
            </a:solidFill>
            <a:round/>
          </a:ln>
        </p:spPr>
      </p:sp>
      <p:sp>
        <p:nvSpPr>
          <p:cNvPr id="213" name="CustomShape 15"/>
          <p:cNvSpPr/>
          <p:nvPr/>
        </p:nvSpPr>
        <p:spPr>
          <a:xfrm>
            <a:off x="7444440" y="5499720"/>
            <a:ext cx="562320" cy="108720"/>
          </a:xfrm>
          <a:prstGeom prst="rightArrow">
            <a:avLst>
              <a:gd fmla="val 50000" name="adj1"/>
              <a:gd fmla="val 50000" name="adj2"/>
            </a:avLst>
          </a:prstGeom>
          <a:ln w="9360">
            <a:solidFill>
              <a:srgbClr val="000000"/>
            </a:solidFill>
            <a:round/>
          </a:ln>
        </p:spPr>
      </p:sp>
      <p:sp>
        <p:nvSpPr>
          <p:cNvPr id="214" name="CustomShape 16"/>
          <p:cNvSpPr/>
          <p:nvPr/>
        </p:nvSpPr>
        <p:spPr>
          <a:xfrm>
            <a:off x="183600" y="5504040"/>
            <a:ext cx="5048640" cy="91080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lang="en-US">
                <a:solidFill>
                  <a:srgbClr val="000000"/>
                </a:solidFill>
                <a:latin typeface="Calibri"/>
              </a:rPr>
              <a:t>Multiple, ad hoc analytical views created for different purposes and different groups of users, each aggregated by a unique set of SQL statements, </a:t>
            </a:r>
            <a:endParaRPr/>
          </a:p>
        </p:txBody>
      </p:sp>
      <p:sp>
        <p:nvSpPr>
          <p:cNvPr id="215" name="CustomShape 17"/>
          <p:cNvSpPr/>
          <p:nvPr/>
        </p:nvSpPr>
        <p:spPr>
          <a:xfrm>
            <a:off x="294120" y="170280"/>
            <a:ext cx="8361000" cy="45360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b="1" lang="en-US" sz="2400">
                <a:solidFill>
                  <a:srgbClr val="000000"/>
                </a:solidFill>
                <a:latin typeface="Calibri"/>
              </a:rPr>
              <a:t>V. Analytical views</a:t>
            </a:r>
            <a:endParaRPr/>
          </a:p>
        </p:txBody>
      </p:sp>
      <p:sp>
        <p:nvSpPr>
          <p:cNvPr id="216" name="CustomShape 18"/>
          <p:cNvSpPr/>
          <p:nvPr/>
        </p:nvSpPr>
        <p:spPr>
          <a:xfrm>
            <a:off x="427320" y="2538360"/>
            <a:ext cx="1740960" cy="1664640"/>
          </a:xfrm>
          <a:prstGeom prst="flowChartMagneticDisk">
            <a:avLst/>
          </a:prstGeom>
          <a:solidFill>
            <a:srgbClr val="c3d69b"/>
          </a:solidFill>
          <a:ln w="9360">
            <a:solidFill>
              <a:srgbClr val="000000"/>
            </a:solidFill>
            <a:round/>
          </a:ln>
        </p:spPr>
      </p:sp>
      <p:sp>
        <p:nvSpPr>
          <p:cNvPr id="217" name="CustomShape 19"/>
          <p:cNvSpPr/>
          <p:nvPr/>
        </p:nvSpPr>
        <p:spPr>
          <a:xfrm>
            <a:off x="570960" y="3113640"/>
            <a:ext cx="1522800" cy="910800"/>
          </a:xfrm>
          <a:prstGeom prst="rect">
            <a:avLst/>
          </a:prstGeom>
          <a:solidFill>
            <a:srgbClr val="c3d69b"/>
          </a:solidFill>
        </p:spPr>
        <p:txBody>
          <a:bodyPr bIns="45000" lIns="90000" rIns="90000" tIns="45000"/>
          <a:p>
            <a:pPr algn="ctr">
              <a:lnSpc>
                <a:spcPct val="100000"/>
              </a:lnSpc>
            </a:pPr>
            <a:r>
              <a:rPr lang="en-US">
                <a:solidFill>
                  <a:srgbClr val="000000"/>
                </a:solidFill>
                <a:latin typeface="Calibri"/>
              </a:rPr>
              <a:t>Normalized BIEN3 database</a:t>
            </a:r>
            <a:endParaRPr/>
          </a:p>
        </p:txBody>
      </p:sp>
      <p:sp>
        <p:nvSpPr>
          <p:cNvPr id="218" name="CustomShape 20"/>
          <p:cNvSpPr/>
          <p:nvPr/>
        </p:nvSpPr>
        <p:spPr>
          <a:xfrm>
            <a:off x="570960" y="816840"/>
            <a:ext cx="1996200" cy="910800"/>
          </a:xfrm>
          <a:prstGeom prst="rect">
            <a:avLst/>
          </a:prstGeom>
          <a:solidFill>
            <a:srgbClr val="feffb7"/>
          </a:solidFill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lang="en-US">
                <a:solidFill>
                  <a:srgbClr val="000000"/>
                </a:solidFill>
                <a:latin typeface="Calibri"/>
              </a:rPr>
              <a:t>This stage will be handled by Brad,</a:t>
            </a:r>
            <a:endParaRPr/>
          </a:p>
          <a:p>
            <a:pPr>
              <a:lnSpc>
                <a:spcPct val="100000"/>
              </a:lnSpc>
            </a:pPr>
            <a:r>
              <a:rPr lang="en-US">
                <a:solidFill>
                  <a:srgbClr val="000000"/>
                </a:solidFill>
                <a:latin typeface="Calibri"/>
              </a:rPr>
              <a:t>not Aaron</a:t>
            </a:r>
            <a:endParaRPr/>
          </a:p>
        </p:txBody>
      </p:sp>
    </p:spTree>
  </p:cSld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CustomShape 1"/>
          <p:cNvSpPr/>
          <p:nvPr/>
        </p:nvSpPr>
        <p:spPr>
          <a:xfrm>
            <a:off x="294120" y="170280"/>
            <a:ext cx="8361000" cy="453600"/>
          </a:xfrm>
          <a:prstGeom prst="rect">
            <a:avLst/>
          </a:prstGeom>
        </p:spPr>
        <p:txBody>
          <a:bodyPr bIns="45000" lIns="90000" rIns="90000" tIns="45000"/>
          <a:p>
            <a:r>
              <a:rPr b="1" lang="en-US" sz="2400">
                <a:solidFill>
                  <a:srgbClr val="000000"/>
                </a:solidFill>
                <a:latin typeface="Calibri"/>
              </a:rPr>
              <a:t>VI. Points to discuss</a:t>
            </a:r>
            <a:endParaRPr/>
          </a:p>
        </p:txBody>
      </p:sp>
      <p:sp>
        <p:nvSpPr>
          <p:cNvPr id="220" name="CustomShape 2"/>
          <p:cNvSpPr/>
          <p:nvPr/>
        </p:nvSpPr>
        <p:spPr>
          <a:xfrm>
            <a:off x="457200" y="1188720"/>
            <a:ext cx="8045280" cy="3093120"/>
          </a:xfrm>
          <a:prstGeom prst="rect">
            <a:avLst/>
          </a:prstGeom>
        </p:spPr>
        <p:txBody>
          <a:bodyPr bIns="45000" lIns="90000" rIns="90000" tIns="45000" wrap="none"/>
          <a:p>
            <a:pPr>
              <a:lnSpc>
                <a:spcPct val="120000"/>
              </a:lnSpc>
            </a:pPr>
            <a:r>
              <a:rPr b="1" lang="en-US" sz="2400"/>
              <a:t>• </a:t>
            </a:r>
            <a:r>
              <a:rPr b="1" lang="en-US" sz="2400"/>
              <a:t>Do we prefer stage II or stage IV validations?</a:t>
            </a:r>
            <a:endParaRPr/>
          </a:p>
          <a:p>
            <a:pPr>
              <a:lnSpc>
                <a:spcPct val="120000"/>
              </a:lnSpc>
            </a:pPr>
            <a:r>
              <a:rPr b="1" lang="en-US" sz="2400"/>
              <a:t>• </a:t>
            </a:r>
            <a:r>
              <a:rPr b="1" lang="en-US" sz="2400"/>
              <a:t>Is it important to have the derived columns </a:t>
            </a:r>
            <a:endParaRPr/>
          </a:p>
          <a:p>
            <a:pPr>
              <a:lnSpc>
                <a:spcPct val="120000"/>
              </a:lnSpc>
              <a:buSzPct val="25000"/>
              <a:buFont typeface="StarSymbol"/>
              <a:buChar char="l"/>
            </a:pPr>
            <a:r>
              <a:rPr b="1" lang="en-US" sz="2400"/>
              <a:t>in the staging tables?</a:t>
            </a:r>
            <a:endParaRPr/>
          </a:p>
          <a:p>
            <a:pPr>
              <a:lnSpc>
                <a:spcPct val="120000"/>
              </a:lnSpc>
            </a:pPr>
            <a:r>
              <a:rPr b="1" lang="en-US" sz="2400"/>
              <a:t>• </a:t>
            </a:r>
            <a:r>
              <a:rPr b="1" lang="en-US" sz="2400"/>
              <a:t>Is it important for the database to be able </a:t>
            </a:r>
            <a:endParaRPr/>
          </a:p>
          <a:p>
            <a:pPr>
              <a:lnSpc>
                <a:spcPct val="120000"/>
              </a:lnSpc>
              <a:buSzPct val="25000"/>
              <a:buFont typeface="StarSymbol"/>
              <a:buChar char="l"/>
            </a:pPr>
            <a:r>
              <a:rPr b="1" lang="en-US" sz="2400"/>
              <a:t>to add the derived columns automatically?</a:t>
            </a:r>
            <a:endParaRPr/>
          </a:p>
          <a:p>
            <a:pPr>
              <a:lnSpc>
                <a:spcPct val="120000"/>
              </a:lnSpc>
            </a:pPr>
            <a:r>
              <a:rPr b="1" lang="en-US" sz="2400"/>
              <a:t>• </a:t>
            </a:r>
            <a:r>
              <a:rPr b="1" lang="en-US" sz="2400"/>
              <a:t>Should we allow stage III validations </a:t>
            </a:r>
            <a:endParaRPr/>
          </a:p>
          <a:p>
            <a:pPr>
              <a:lnSpc>
                <a:spcPct val="120000"/>
              </a:lnSpc>
              <a:buSzPct val="25000"/>
              <a:buFont typeface="StarSymbol"/>
              <a:buChar char="l"/>
            </a:pPr>
            <a:r>
              <a:rPr b="1" lang="en-US" sz="2400"/>
              <a:t>during the normalization step?</a:t>
            </a:r>
            <a:endParaRPr/>
          </a:p>
        </p:txBody>
      </p:sp>
    </p:spTree>
  </p:cSld>
  <p:timing>
    <p:tnLst>
      <p:par>
        <p:cTn dur="indefinite" id="11" nodeType="tmRoot" restart="never">
          <p:childTnLst>
            <p:seq>
              <p:cTn id="1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