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1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36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0.xml" ContentType="application/vnd.openxmlformats-officedocument.presentationml.slideLayout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 showGuides="1">
      <p:cViewPr varScale="1">
        <p:scale>
          <a:sx n="100" d="100"/>
          <a:sy n="100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4" name="Picture 33"/>
          <p:cNvPicPr/>
          <p:nvPr/>
        </p:nvPicPr>
        <p:blipFill>
          <a:blip r:embed="rId2"/>
          <a:stretch>
            <a:fillRect/>
          </a:stretch>
        </p:blipFill>
        <p:spPr>
          <a:xfrm>
            <a:off x="5491800" y="3681360"/>
            <a:ext cx="2378520" cy="1896840"/>
          </a:xfrm>
          <a:prstGeom prst="rect">
            <a:avLst/>
          </a:prstGeom>
        </p:spPr>
      </p:pic>
      <p:pic>
        <p:nvPicPr>
          <p:cNvPr id="35" name="Picture 34"/>
          <p:cNvPicPr/>
          <p:nvPr/>
        </p:nvPicPr>
        <p:blipFill>
          <a:blip r:embed="rId2"/>
          <a:stretch>
            <a:fillRect/>
          </a:stretch>
        </p:blipFill>
        <p:spPr>
          <a:xfrm>
            <a:off x="1275480" y="3681360"/>
            <a:ext cx="237852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0" name="Picture 69"/>
          <p:cNvPicPr/>
          <p:nvPr/>
        </p:nvPicPr>
        <p:blipFill>
          <a:blip r:embed="rId2"/>
          <a:stretch>
            <a:fillRect/>
          </a:stretch>
        </p:blipFill>
        <p:spPr>
          <a:xfrm>
            <a:off x="5491800" y="3681360"/>
            <a:ext cx="2378520" cy="1896840"/>
          </a:xfrm>
          <a:prstGeom prst="rect">
            <a:avLst/>
          </a:prstGeom>
        </p:spPr>
      </p:pic>
      <p:pic>
        <p:nvPicPr>
          <p:cNvPr id="71" name="Picture 70"/>
          <p:cNvPicPr/>
          <p:nvPr/>
        </p:nvPicPr>
        <p:blipFill>
          <a:blip r:embed="rId2"/>
          <a:stretch>
            <a:fillRect/>
          </a:stretch>
        </p:blipFill>
        <p:spPr>
          <a:xfrm>
            <a:off x="1275480" y="3681360"/>
            <a:ext cx="237852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106" name="Picture 105"/>
          <p:cNvPicPr/>
          <p:nvPr/>
        </p:nvPicPr>
        <p:blipFill>
          <a:blip r:embed="rId2"/>
          <a:stretch>
            <a:fillRect/>
          </a:stretch>
        </p:blipFill>
        <p:spPr>
          <a:xfrm>
            <a:off x="5491800" y="3681360"/>
            <a:ext cx="2378520" cy="1896840"/>
          </a:xfrm>
          <a:prstGeom prst="rect">
            <a:avLst/>
          </a:prstGeom>
        </p:spPr>
      </p:pic>
      <p:pic>
        <p:nvPicPr>
          <p:cNvPr id="107" name="Picture 106"/>
          <p:cNvPicPr/>
          <p:nvPr/>
        </p:nvPicPr>
        <p:blipFill>
          <a:blip r:embed="rId2"/>
          <a:stretch>
            <a:fillRect/>
          </a:stretch>
        </p:blipFill>
        <p:spPr>
          <a:xfrm>
            <a:off x="1275480" y="3681360"/>
            <a:ext cx="237852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2324880"/>
            <a:ext cx="8226360" cy="1139760"/>
          </a:xfrm>
          <a:prstGeom prst="rect">
            <a:avLst/>
          </a:prstGeom>
          <a:noFill/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BIEN3 architecture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457200" y="5079600"/>
            <a:ext cx="3110040" cy="14590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r>
              <a:rPr lang="en-US">
                <a:solidFill>
                  <a:srgbClr val="000000"/>
                </a:solidFill>
                <a:latin typeface="Calibri"/>
              </a:rPr>
              <a:t>Ver. 2.0 (new-style import)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libri"/>
              </a:rPr>
              <a:t>Prepared by: Brad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Date: 20 June 2013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Revised by: [original]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Revision date: [original]</a:t>
            </a:r>
            <a:endParaRPr/>
          </a:p>
        </p:txBody>
      </p:sp>
      <p:pic>
        <p:nvPicPr>
          <p:cNvPr id="110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6211800" y="5414040"/>
            <a:ext cx="2193840" cy="86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553680" y="2868120"/>
            <a:ext cx="991440" cy="975960"/>
          </a:xfrm>
          <a:prstGeom prst="flowChartMagneticDisk">
            <a:avLst/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12" name="CustomShape 2"/>
          <p:cNvSpPr/>
          <p:nvPr/>
        </p:nvSpPr>
        <p:spPr>
          <a:xfrm>
            <a:off x="786960" y="4189680"/>
            <a:ext cx="516960" cy="524520"/>
          </a:xfrm>
          <a:prstGeom prst="foldedCorner">
            <a:avLst>
              <a:gd name="adj" fmla="val 16667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13" name="CustomShape 3"/>
          <p:cNvSpPr/>
          <p:nvPr/>
        </p:nvSpPr>
        <p:spPr>
          <a:xfrm>
            <a:off x="754200" y="4980600"/>
            <a:ext cx="639360" cy="915480"/>
          </a:xfrm>
          <a:prstGeom prst="foldedCorner">
            <a:avLst>
              <a:gd name="adj" fmla="val 16667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14" name="CustomShape 4"/>
          <p:cNvSpPr/>
          <p:nvPr/>
        </p:nvSpPr>
        <p:spPr>
          <a:xfrm>
            <a:off x="2221200" y="3418560"/>
            <a:ext cx="624240" cy="360"/>
          </a:xfrm>
          <a:prstGeom prst="straightConnector1">
            <a:avLst/>
          </a:prstGeom>
          <a:noFill/>
          <a:ln w="25560">
            <a:solidFill>
              <a:srgbClr val="953735"/>
            </a:solidFill>
            <a:round/>
            <a:tailEnd type="triangle" w="med" len="med"/>
          </a:ln>
        </p:spPr>
      </p:sp>
      <p:sp>
        <p:nvSpPr>
          <p:cNvPr id="115" name="CustomShape 5"/>
          <p:cNvSpPr/>
          <p:nvPr/>
        </p:nvSpPr>
        <p:spPr>
          <a:xfrm>
            <a:off x="2221200" y="4495320"/>
            <a:ext cx="624240" cy="360"/>
          </a:xfrm>
          <a:prstGeom prst="straightConnector1">
            <a:avLst/>
          </a:prstGeom>
          <a:noFill/>
          <a:ln w="25560">
            <a:solidFill>
              <a:srgbClr val="E46C0A"/>
            </a:solidFill>
            <a:round/>
            <a:tailEnd type="triangle" w="med" len="med"/>
          </a:ln>
        </p:spPr>
      </p:sp>
      <p:sp>
        <p:nvSpPr>
          <p:cNvPr id="116" name="CustomShape 6"/>
          <p:cNvSpPr/>
          <p:nvPr/>
        </p:nvSpPr>
        <p:spPr>
          <a:xfrm>
            <a:off x="2221200" y="5424120"/>
            <a:ext cx="624240" cy="360"/>
          </a:xfrm>
          <a:prstGeom prst="straightConnector1">
            <a:avLst/>
          </a:prstGeom>
          <a:noFill/>
          <a:ln w="25560">
            <a:solidFill>
              <a:srgbClr val="604A7B"/>
            </a:solidFill>
            <a:round/>
            <a:tailEnd type="triangle" w="med" len="med"/>
          </a:ln>
        </p:spPr>
      </p:sp>
      <p:sp>
        <p:nvSpPr>
          <p:cNvPr id="117" name="CustomShape 7"/>
          <p:cNvSpPr/>
          <p:nvPr/>
        </p:nvSpPr>
        <p:spPr>
          <a:xfrm>
            <a:off x="324000" y="1649520"/>
            <a:ext cx="1297440" cy="63612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Raw source data</a:t>
            </a:r>
            <a:endParaRPr/>
          </a:p>
        </p:txBody>
      </p:sp>
      <p:sp>
        <p:nvSpPr>
          <p:cNvPr id="118" name="CustomShape 8"/>
          <p:cNvSpPr/>
          <p:nvPr/>
        </p:nvSpPr>
        <p:spPr>
          <a:xfrm>
            <a:off x="3147840" y="1541520"/>
            <a:ext cx="1591560" cy="63612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Source-specific s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taging tables</a:t>
            </a:r>
            <a:endParaRPr/>
          </a:p>
        </p:txBody>
      </p:sp>
      <p:sp>
        <p:nvSpPr>
          <p:cNvPr id="119" name="CustomShape 9"/>
          <p:cNvSpPr/>
          <p:nvPr/>
        </p:nvSpPr>
        <p:spPr>
          <a:xfrm>
            <a:off x="1194480" y="719280"/>
            <a:ext cx="2734560" cy="729720"/>
          </a:xfrm>
          <a:prstGeom prst="roundRect">
            <a:avLst>
              <a:gd name="adj" fmla="val 16667"/>
            </a:avLst>
          </a:prstGeom>
          <a:noFill/>
          <a:ln w="9360">
            <a:solidFill>
              <a:srgbClr val="000000"/>
            </a:solidFill>
            <a:round/>
          </a:ln>
        </p:spPr>
        <p:txBody>
          <a:bodyPr lIns="90000" tIns="45000" rIns="90000" bIns="45000" anchor="ctr"/>
          <a:lstStyle/>
          <a:p>
            <a:r>
              <a:rPr lang="en-US" sz="1400">
                <a:solidFill>
                  <a:srgbClr val="000000"/>
                </a:solidFill>
                <a:latin typeface="Calibri"/>
              </a:rPr>
              <a:t>Source-specific loading and stage I (s</a:t>
            </a:r>
            <a:r>
              <a:rPr lang="en-US" sz="1400">
                <a:solidFill>
                  <a:srgbClr val="000000"/>
                </a:solidFill>
                <a:latin typeface="Calibri"/>
                <a:ea typeface="Calibri"/>
              </a:rPr>
              <a:t>ource-specific) validation scripts</a:t>
            </a:r>
            <a:endParaRPr/>
          </a:p>
          <a:p>
            <a:r>
              <a:rPr lang="en-US" sz="1400">
                <a:solidFill>
                  <a:srgbClr val="000000"/>
                </a:solidFill>
                <a:latin typeface="Calibri"/>
                <a:ea typeface="Calibri"/>
              </a:rPr>
              <a:t>e.g. FIA, GBIF filtering</a:t>
            </a:r>
            <a:endParaRPr/>
          </a:p>
        </p:txBody>
      </p:sp>
      <p:sp>
        <p:nvSpPr>
          <p:cNvPr id="120" name="CustomShape 10"/>
          <p:cNvSpPr/>
          <p:nvPr/>
        </p:nvSpPr>
        <p:spPr>
          <a:xfrm>
            <a:off x="2496240" y="1602000"/>
            <a:ext cx="360" cy="1400040"/>
          </a:xfrm>
          <a:prstGeom prst="straightConnector1">
            <a:avLst/>
          </a:prstGeom>
          <a:noFill/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21" name="CustomShape 11"/>
          <p:cNvSpPr/>
          <p:nvPr/>
        </p:nvSpPr>
        <p:spPr>
          <a:xfrm>
            <a:off x="840600" y="6049440"/>
            <a:ext cx="8118360" cy="3618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Green indicates VegCore terms, remaining colors are columns unique to each source.</a:t>
            </a:r>
            <a:endParaRPr/>
          </a:p>
        </p:txBody>
      </p:sp>
      <p:sp>
        <p:nvSpPr>
          <p:cNvPr id="122" name="CustomShape 12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Calibri"/>
              </a:rPr>
              <a:t>I. Initial import: mapping, subsetting, and loading to data stores</a:t>
            </a:r>
            <a:endParaRPr/>
          </a:p>
        </p:txBody>
      </p:sp>
      <p:sp>
        <p:nvSpPr>
          <p:cNvPr id="123" name="CustomShape 13"/>
          <p:cNvSpPr/>
          <p:nvPr/>
        </p:nvSpPr>
        <p:spPr>
          <a:xfrm>
            <a:off x="3709080" y="2866680"/>
            <a:ext cx="784440" cy="1128960"/>
          </a:xfrm>
          <a:prstGeom prst="foldedCorner">
            <a:avLst>
              <a:gd name="adj" fmla="val 16667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24" name="CustomShape 14"/>
          <p:cNvSpPr/>
          <p:nvPr/>
        </p:nvSpPr>
        <p:spPr>
          <a:xfrm>
            <a:off x="3270240" y="286668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5" name="CustomShape 15"/>
          <p:cNvSpPr/>
          <p:nvPr/>
        </p:nvSpPr>
        <p:spPr>
          <a:xfrm>
            <a:off x="3411720" y="4178520"/>
            <a:ext cx="359280" cy="570960"/>
          </a:xfrm>
          <a:prstGeom prst="foldedCorner">
            <a:avLst>
              <a:gd name="adj" fmla="val 16667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26" name="CustomShape 16"/>
          <p:cNvSpPr/>
          <p:nvPr/>
        </p:nvSpPr>
        <p:spPr>
          <a:xfrm>
            <a:off x="3270240" y="417852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7" name="CustomShape 17"/>
          <p:cNvSpPr/>
          <p:nvPr/>
        </p:nvSpPr>
        <p:spPr>
          <a:xfrm>
            <a:off x="3507480" y="4959360"/>
            <a:ext cx="423000" cy="934920"/>
          </a:xfrm>
          <a:prstGeom prst="foldedCorner">
            <a:avLst>
              <a:gd name="adj" fmla="val 16667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28" name="CustomShape 18"/>
          <p:cNvSpPr/>
          <p:nvPr/>
        </p:nvSpPr>
        <p:spPr>
          <a:xfrm>
            <a:off x="3270240" y="495936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9" name="CustomShape 19"/>
          <p:cNvSpPr/>
          <p:nvPr/>
        </p:nvSpPr>
        <p:spPr>
          <a:xfrm>
            <a:off x="3243600" y="326556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30" name="CustomShape 20"/>
          <p:cNvSpPr/>
          <p:nvPr/>
        </p:nvSpPr>
        <p:spPr>
          <a:xfrm>
            <a:off x="2908800" y="436464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31" name="CustomShape 21"/>
          <p:cNvSpPr/>
          <p:nvPr/>
        </p:nvSpPr>
        <p:spPr>
          <a:xfrm>
            <a:off x="2986200" y="529308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7608240" y="495792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3" name="CustomShape 2"/>
          <p:cNvSpPr/>
          <p:nvPr/>
        </p:nvSpPr>
        <p:spPr>
          <a:xfrm>
            <a:off x="7529400" y="417708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4" name="CustomShape 3"/>
          <p:cNvSpPr/>
          <p:nvPr/>
        </p:nvSpPr>
        <p:spPr>
          <a:xfrm>
            <a:off x="8138160" y="286344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5" name="CustomShape 4"/>
          <p:cNvSpPr/>
          <p:nvPr/>
        </p:nvSpPr>
        <p:spPr>
          <a:xfrm>
            <a:off x="3098160" y="1721880"/>
            <a:ext cx="1591560" cy="63612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Source-specific data stores</a:t>
            </a:r>
            <a:endParaRPr/>
          </a:p>
        </p:txBody>
      </p:sp>
      <p:sp>
        <p:nvSpPr>
          <p:cNvPr id="136" name="CustomShape 5"/>
          <p:cNvSpPr/>
          <p:nvPr/>
        </p:nvSpPr>
        <p:spPr>
          <a:xfrm>
            <a:off x="5485680" y="4260960"/>
            <a:ext cx="953640" cy="32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7" name="CustomShape 6"/>
          <p:cNvSpPr/>
          <p:nvPr/>
        </p:nvSpPr>
        <p:spPr>
          <a:xfrm>
            <a:off x="6946920" y="1829880"/>
            <a:ext cx="1591560" cy="9104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Standardized source-specific data stores</a:t>
            </a:r>
            <a:endParaRPr/>
          </a:p>
        </p:txBody>
      </p:sp>
      <p:sp>
        <p:nvSpPr>
          <p:cNvPr id="138" name="CustomShape 7"/>
          <p:cNvSpPr/>
          <p:nvPr/>
        </p:nvSpPr>
        <p:spPr>
          <a:xfrm>
            <a:off x="5120640" y="548640"/>
            <a:ext cx="1554480" cy="3657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r>
              <a:rPr lang="en-US" sz="1400">
                <a:solidFill>
                  <a:srgbClr val="000000"/>
                </a:solidFill>
                <a:latin typeface="Calibri"/>
              </a:rPr>
              <a:t>Stage </a:t>
            </a:r>
            <a:r>
              <a:rPr lang="en-US" sz="1400">
                <a:solidFill>
                  <a:srgbClr val="000000"/>
                </a:solidFill>
                <a:latin typeface="Calibri"/>
                <a:ea typeface="Calibri"/>
              </a:rPr>
              <a:t>II validations</a:t>
            </a:r>
            <a:endParaRPr/>
          </a:p>
        </p:txBody>
      </p:sp>
      <p:sp>
        <p:nvSpPr>
          <p:cNvPr id="139" name="CustomShape 8"/>
          <p:cNvSpPr/>
          <p:nvPr/>
        </p:nvSpPr>
        <p:spPr>
          <a:xfrm>
            <a:off x="182880" y="5960540"/>
            <a:ext cx="8776080" cy="90972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alibri"/>
              </a:rPr>
              <a:t>Stage II validations are operations that can be performed most efficiently on each data store separately. The additional columns are derived data that result from these validations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0000"/>
                </a:solidFill>
                <a:latin typeface="Calibri"/>
              </a:rPr>
              <a:t>Should flattening and </a:t>
            </a:r>
            <a:r>
              <a:rPr lang="en-US" dirty="0" err="1" smtClean="0">
                <a:solidFill>
                  <a:srgbClr val="FF0000"/>
                </a:solidFill>
                <a:latin typeface="Calibri"/>
              </a:rPr>
              <a:t>unioning</a:t>
            </a:r>
            <a:r>
              <a:rPr lang="en-US" dirty="0" smtClean="0">
                <a:solidFill>
                  <a:srgbClr val="FF0000"/>
                </a:solidFill>
                <a:latin typeface="Calibri"/>
              </a:rPr>
              <a:t> happen here before validations?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40" name="CustomShape 9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Calibri"/>
              </a:rPr>
              <a:t>II. Stage II validations</a:t>
            </a:r>
            <a:endParaRPr/>
          </a:p>
        </p:txBody>
      </p:sp>
      <p:sp>
        <p:nvSpPr>
          <p:cNvPr id="141" name="CustomShape 10"/>
          <p:cNvSpPr/>
          <p:nvPr/>
        </p:nvSpPr>
        <p:spPr>
          <a:xfrm>
            <a:off x="3709080" y="2866680"/>
            <a:ext cx="784440" cy="1128960"/>
          </a:xfrm>
          <a:prstGeom prst="foldedCorner">
            <a:avLst>
              <a:gd name="adj" fmla="val 16667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42" name="CustomShape 11"/>
          <p:cNvSpPr/>
          <p:nvPr/>
        </p:nvSpPr>
        <p:spPr>
          <a:xfrm>
            <a:off x="3270240" y="286668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43" name="CustomShape 12"/>
          <p:cNvSpPr/>
          <p:nvPr/>
        </p:nvSpPr>
        <p:spPr>
          <a:xfrm>
            <a:off x="3411720" y="4178520"/>
            <a:ext cx="359280" cy="570960"/>
          </a:xfrm>
          <a:prstGeom prst="foldedCorner">
            <a:avLst>
              <a:gd name="adj" fmla="val 16667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44" name="CustomShape 13"/>
          <p:cNvSpPr/>
          <p:nvPr/>
        </p:nvSpPr>
        <p:spPr>
          <a:xfrm>
            <a:off x="3270240" y="417852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45" name="CustomShape 14"/>
          <p:cNvSpPr/>
          <p:nvPr/>
        </p:nvSpPr>
        <p:spPr>
          <a:xfrm>
            <a:off x="3507480" y="4959360"/>
            <a:ext cx="423000" cy="934920"/>
          </a:xfrm>
          <a:prstGeom prst="foldedCorner">
            <a:avLst>
              <a:gd name="adj" fmla="val 16667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46" name="CustomShape 15"/>
          <p:cNvSpPr/>
          <p:nvPr/>
        </p:nvSpPr>
        <p:spPr>
          <a:xfrm>
            <a:off x="3270240" y="495936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47" name="CustomShape 16"/>
          <p:cNvSpPr/>
          <p:nvPr/>
        </p:nvSpPr>
        <p:spPr>
          <a:xfrm>
            <a:off x="3243600" y="326556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48" name="CustomShape 17"/>
          <p:cNvSpPr/>
          <p:nvPr/>
        </p:nvSpPr>
        <p:spPr>
          <a:xfrm>
            <a:off x="2908800" y="436464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49" name="CustomShape 18"/>
          <p:cNvSpPr/>
          <p:nvPr/>
        </p:nvSpPr>
        <p:spPr>
          <a:xfrm>
            <a:off x="2986200" y="529308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50" name="CustomShape 19"/>
          <p:cNvSpPr/>
          <p:nvPr/>
        </p:nvSpPr>
        <p:spPr>
          <a:xfrm>
            <a:off x="5898960" y="1870560"/>
            <a:ext cx="360" cy="993960"/>
          </a:xfrm>
          <a:prstGeom prst="straightConnector1">
            <a:avLst/>
          </a:prstGeom>
          <a:noFill/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151" name="CustomShape 20"/>
          <p:cNvSpPr/>
          <p:nvPr/>
        </p:nvSpPr>
        <p:spPr>
          <a:xfrm>
            <a:off x="5277240" y="1006560"/>
            <a:ext cx="1247040" cy="639360"/>
          </a:xfrm>
          <a:prstGeom prst="roundRect">
            <a:avLst>
              <a:gd name="adj" fmla="val 16667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152" name="CustomShape 21"/>
          <p:cNvSpPr/>
          <p:nvPr/>
        </p:nvSpPr>
        <p:spPr>
          <a:xfrm>
            <a:off x="5277240" y="1127160"/>
            <a:ext cx="1247040" cy="3006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Geovalidation</a:t>
            </a:r>
            <a:endParaRPr/>
          </a:p>
        </p:txBody>
      </p:sp>
      <p:sp>
        <p:nvSpPr>
          <p:cNvPr id="153" name="CustomShape 22"/>
          <p:cNvSpPr/>
          <p:nvPr/>
        </p:nvSpPr>
        <p:spPr>
          <a:xfrm>
            <a:off x="3938760" y="1005840"/>
            <a:ext cx="1247040" cy="639360"/>
          </a:xfrm>
          <a:prstGeom prst="roundRect">
            <a:avLst>
              <a:gd name="adj" fmla="val 16667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154" name="CustomShape 23"/>
          <p:cNvSpPr/>
          <p:nvPr/>
        </p:nvSpPr>
        <p:spPr>
          <a:xfrm>
            <a:off x="3931920" y="1185840"/>
            <a:ext cx="1024560" cy="3006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TNRS</a:t>
            </a:r>
            <a:endParaRPr/>
          </a:p>
        </p:txBody>
      </p:sp>
      <p:sp>
        <p:nvSpPr>
          <p:cNvPr id="155" name="CustomShape 24"/>
          <p:cNvSpPr/>
          <p:nvPr/>
        </p:nvSpPr>
        <p:spPr>
          <a:xfrm>
            <a:off x="7566840" y="2865240"/>
            <a:ext cx="784440" cy="1128960"/>
          </a:xfrm>
          <a:prstGeom prst="foldedCorner">
            <a:avLst>
              <a:gd name="adj" fmla="val 16667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56" name="CustomShape 25"/>
          <p:cNvSpPr/>
          <p:nvPr/>
        </p:nvSpPr>
        <p:spPr>
          <a:xfrm>
            <a:off x="7128000" y="286524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57" name="CustomShape 26"/>
          <p:cNvSpPr/>
          <p:nvPr/>
        </p:nvSpPr>
        <p:spPr>
          <a:xfrm>
            <a:off x="7269480" y="4177080"/>
            <a:ext cx="359280" cy="570960"/>
          </a:xfrm>
          <a:prstGeom prst="foldedCorner">
            <a:avLst>
              <a:gd name="adj" fmla="val 16667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58" name="CustomShape 27"/>
          <p:cNvSpPr/>
          <p:nvPr/>
        </p:nvSpPr>
        <p:spPr>
          <a:xfrm>
            <a:off x="7128000" y="417708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59" name="CustomShape 28"/>
          <p:cNvSpPr/>
          <p:nvPr/>
        </p:nvSpPr>
        <p:spPr>
          <a:xfrm>
            <a:off x="7365240" y="4957920"/>
            <a:ext cx="423000" cy="934920"/>
          </a:xfrm>
          <a:prstGeom prst="foldedCorner">
            <a:avLst>
              <a:gd name="adj" fmla="val 16667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60" name="CustomShape 29"/>
          <p:cNvSpPr/>
          <p:nvPr/>
        </p:nvSpPr>
        <p:spPr>
          <a:xfrm>
            <a:off x="7128000" y="495792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61" name="CustomShape 30"/>
          <p:cNvSpPr/>
          <p:nvPr/>
        </p:nvSpPr>
        <p:spPr>
          <a:xfrm>
            <a:off x="7101360" y="326412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62" name="CustomShape 31"/>
          <p:cNvSpPr/>
          <p:nvPr/>
        </p:nvSpPr>
        <p:spPr>
          <a:xfrm>
            <a:off x="6766560" y="436320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63" name="CustomShape 32"/>
          <p:cNvSpPr/>
          <p:nvPr/>
        </p:nvSpPr>
        <p:spPr>
          <a:xfrm>
            <a:off x="6843960" y="529164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64" name="CustomShape 33"/>
          <p:cNvSpPr/>
          <p:nvPr/>
        </p:nvSpPr>
        <p:spPr>
          <a:xfrm>
            <a:off x="7791120" y="5212080"/>
            <a:ext cx="719640" cy="421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65" name="CustomShape 34"/>
          <p:cNvSpPr/>
          <p:nvPr/>
        </p:nvSpPr>
        <p:spPr>
          <a:xfrm>
            <a:off x="7598520" y="4239000"/>
            <a:ext cx="719640" cy="421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66" name="CustomShape 35"/>
          <p:cNvSpPr/>
          <p:nvPr/>
        </p:nvSpPr>
        <p:spPr>
          <a:xfrm>
            <a:off x="8330040" y="3200400"/>
            <a:ext cx="719640" cy="421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67" name="CustomShape 36"/>
          <p:cNvSpPr/>
          <p:nvPr/>
        </p:nvSpPr>
        <p:spPr>
          <a:xfrm>
            <a:off x="6590520" y="1005840"/>
            <a:ext cx="1247040" cy="639360"/>
          </a:xfrm>
          <a:prstGeom prst="roundRect">
            <a:avLst>
              <a:gd name="adj" fmla="val 16667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168" name="CustomShape 37"/>
          <p:cNvSpPr/>
          <p:nvPr/>
        </p:nvSpPr>
        <p:spPr>
          <a:xfrm>
            <a:off x="6590520" y="1126440"/>
            <a:ext cx="1247040" cy="3006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Others</a:t>
            </a:r>
            <a:endParaRPr/>
          </a:p>
        </p:txBody>
      </p:sp>
      <p:sp>
        <p:nvSpPr>
          <p:cNvPr id="169" name="CustomShape 38"/>
          <p:cNvSpPr/>
          <p:nvPr/>
        </p:nvSpPr>
        <p:spPr>
          <a:xfrm>
            <a:off x="5137200" y="2811240"/>
            <a:ext cx="1645920" cy="155052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/>
              </a:rPr>
              <a:t>one script, but may need to be edited when new source added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294120" y="170280"/>
            <a:ext cx="8578440" cy="4532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Calibri"/>
              </a:rPr>
              <a:t>III. Normalization to VegCore database</a:t>
            </a:r>
            <a:endParaRPr/>
          </a:p>
        </p:txBody>
      </p:sp>
      <p:sp>
        <p:nvSpPr>
          <p:cNvPr id="171" name="CustomShape 2"/>
          <p:cNvSpPr/>
          <p:nvPr/>
        </p:nvSpPr>
        <p:spPr>
          <a:xfrm>
            <a:off x="3673440" y="1621800"/>
            <a:ext cx="2167920" cy="3610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Normalization only</a:t>
            </a:r>
            <a:endParaRPr/>
          </a:p>
        </p:txBody>
      </p:sp>
      <p:sp>
        <p:nvSpPr>
          <p:cNvPr id="172" name="CustomShape 3"/>
          <p:cNvSpPr/>
          <p:nvPr/>
        </p:nvSpPr>
        <p:spPr>
          <a:xfrm>
            <a:off x="5940000" y="2951640"/>
            <a:ext cx="1483200" cy="166428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3" name="CustomShape 4"/>
          <p:cNvSpPr/>
          <p:nvPr/>
        </p:nvSpPr>
        <p:spPr>
          <a:xfrm>
            <a:off x="6062400" y="3526560"/>
            <a:ext cx="1297440" cy="910440"/>
          </a:xfrm>
          <a:prstGeom prst="rect">
            <a:avLst/>
          </a:prstGeom>
          <a:solidFill>
            <a:srgbClr val="C3D69B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Normalized BIEN3 database</a:t>
            </a:r>
            <a:endParaRPr/>
          </a:p>
        </p:txBody>
      </p:sp>
      <p:sp>
        <p:nvSpPr>
          <p:cNvPr id="174" name="CustomShape 5"/>
          <p:cNvSpPr/>
          <p:nvPr/>
        </p:nvSpPr>
        <p:spPr>
          <a:xfrm>
            <a:off x="1540440" y="979920"/>
            <a:ext cx="1591560" cy="9104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Standardized source-specific data stores</a:t>
            </a:r>
            <a:endParaRPr/>
          </a:p>
        </p:txBody>
      </p:sp>
      <p:sp>
        <p:nvSpPr>
          <p:cNvPr id="175" name="CustomShape 6"/>
          <p:cNvSpPr/>
          <p:nvPr/>
        </p:nvSpPr>
        <p:spPr>
          <a:xfrm>
            <a:off x="4147920" y="3640680"/>
            <a:ext cx="953640" cy="32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6" name="CustomShape 7"/>
          <p:cNvSpPr/>
          <p:nvPr/>
        </p:nvSpPr>
        <p:spPr>
          <a:xfrm>
            <a:off x="2030400" y="419760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7" name="CustomShape 8"/>
          <p:cNvSpPr/>
          <p:nvPr/>
        </p:nvSpPr>
        <p:spPr>
          <a:xfrm>
            <a:off x="1951560" y="341676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8" name="CustomShape 9"/>
          <p:cNvSpPr/>
          <p:nvPr/>
        </p:nvSpPr>
        <p:spPr>
          <a:xfrm>
            <a:off x="2560320" y="210312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9" name="CustomShape 10"/>
          <p:cNvSpPr/>
          <p:nvPr/>
        </p:nvSpPr>
        <p:spPr>
          <a:xfrm>
            <a:off x="1989000" y="2104920"/>
            <a:ext cx="784440" cy="1128960"/>
          </a:xfrm>
          <a:prstGeom prst="foldedCorner">
            <a:avLst>
              <a:gd name="adj" fmla="val 16667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80" name="CustomShape 11"/>
          <p:cNvSpPr/>
          <p:nvPr/>
        </p:nvSpPr>
        <p:spPr>
          <a:xfrm>
            <a:off x="1550160" y="210492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81" name="CustomShape 12"/>
          <p:cNvSpPr/>
          <p:nvPr/>
        </p:nvSpPr>
        <p:spPr>
          <a:xfrm>
            <a:off x="1691640" y="3416760"/>
            <a:ext cx="359280" cy="570960"/>
          </a:xfrm>
          <a:prstGeom prst="foldedCorner">
            <a:avLst>
              <a:gd name="adj" fmla="val 16667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82" name="CustomShape 13"/>
          <p:cNvSpPr/>
          <p:nvPr/>
        </p:nvSpPr>
        <p:spPr>
          <a:xfrm>
            <a:off x="1550160" y="341676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83" name="CustomShape 14"/>
          <p:cNvSpPr/>
          <p:nvPr/>
        </p:nvSpPr>
        <p:spPr>
          <a:xfrm>
            <a:off x="1787400" y="4197600"/>
            <a:ext cx="423000" cy="934920"/>
          </a:xfrm>
          <a:prstGeom prst="foldedCorner">
            <a:avLst>
              <a:gd name="adj" fmla="val 16667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84" name="CustomShape 15"/>
          <p:cNvSpPr/>
          <p:nvPr/>
        </p:nvSpPr>
        <p:spPr>
          <a:xfrm>
            <a:off x="1550160" y="419760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85" name="CustomShape 16"/>
          <p:cNvSpPr/>
          <p:nvPr/>
        </p:nvSpPr>
        <p:spPr>
          <a:xfrm>
            <a:off x="1523520" y="250380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86" name="CustomShape 17"/>
          <p:cNvSpPr/>
          <p:nvPr/>
        </p:nvSpPr>
        <p:spPr>
          <a:xfrm>
            <a:off x="1188720" y="360288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87" name="CustomShape 18"/>
          <p:cNvSpPr/>
          <p:nvPr/>
        </p:nvSpPr>
        <p:spPr>
          <a:xfrm>
            <a:off x="1266120" y="4531320"/>
            <a:ext cx="719640" cy="254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88" name="CustomShape 19"/>
          <p:cNvSpPr/>
          <p:nvPr/>
        </p:nvSpPr>
        <p:spPr>
          <a:xfrm>
            <a:off x="2213280" y="4451760"/>
            <a:ext cx="719640" cy="421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89" name="CustomShape 20"/>
          <p:cNvSpPr/>
          <p:nvPr/>
        </p:nvSpPr>
        <p:spPr>
          <a:xfrm>
            <a:off x="2020680" y="3478680"/>
            <a:ext cx="719640" cy="421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90" name="CustomShape 21"/>
          <p:cNvSpPr/>
          <p:nvPr/>
        </p:nvSpPr>
        <p:spPr>
          <a:xfrm>
            <a:off x="2752200" y="2440080"/>
            <a:ext cx="719640" cy="42156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lang="en-US" sz="1100" b="1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91" name="CustomShape 22"/>
          <p:cNvSpPr/>
          <p:nvPr/>
        </p:nvSpPr>
        <p:spPr>
          <a:xfrm>
            <a:off x="3805200" y="2199600"/>
            <a:ext cx="1645920" cy="155052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one script, but may need to be edited when new source added</a:t>
            </a:r>
            <a:endParaRPr/>
          </a:p>
        </p:txBody>
      </p:sp>
      <p:sp>
        <p:nvSpPr>
          <p:cNvPr id="24" name="TextBox 23"/>
          <p:cNvSpPr txBox="1"/>
          <p:nvPr/>
        </p:nvSpPr>
        <p:spPr>
          <a:xfrm>
            <a:off x="695823" y="5744095"/>
            <a:ext cx="7752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Currently goes into a </a:t>
            </a:r>
            <a:r>
              <a:rPr lang="en-US" dirty="0" err="1" smtClean="0"/>
              <a:t>normailzed</a:t>
            </a:r>
            <a:r>
              <a:rPr lang="en-US" dirty="0" smtClean="0"/>
              <a:t> </a:t>
            </a:r>
            <a:r>
              <a:rPr lang="en-US" dirty="0" err="1" smtClean="0"/>
              <a:t>VegBIEN</a:t>
            </a:r>
            <a:r>
              <a:rPr lang="en-US" dirty="0" smtClean="0"/>
              <a:t> schema. </a:t>
            </a:r>
            <a:r>
              <a:rPr lang="en-US" dirty="0" smtClean="0">
                <a:solidFill>
                  <a:srgbClr val="FF0000"/>
                </a:solidFill>
              </a:rPr>
              <a:t>Should it be the normalized </a:t>
            </a:r>
            <a:r>
              <a:rPr lang="en-US" dirty="0" err="1" smtClean="0">
                <a:solidFill>
                  <a:srgbClr val="FF0000"/>
                </a:solidFill>
              </a:rPr>
              <a:t>VegCore</a:t>
            </a:r>
            <a:r>
              <a:rPr lang="en-US" dirty="0" smtClean="0">
                <a:solidFill>
                  <a:srgbClr val="FF0000"/>
                </a:solidFill>
              </a:rPr>
              <a:t> schema which requires much refactoring? Are the terms up to date in </a:t>
            </a:r>
            <a:r>
              <a:rPr lang="en-US" dirty="0" err="1" smtClean="0">
                <a:solidFill>
                  <a:srgbClr val="FF0000"/>
                </a:solidFill>
              </a:rPr>
              <a:t>VegCore</a:t>
            </a:r>
            <a:r>
              <a:rPr lang="en-US" dirty="0" smtClean="0">
                <a:solidFill>
                  <a:srgbClr val="FF0000"/>
                </a:solidFill>
              </a:rPr>
              <a:t> schema but not in </a:t>
            </a:r>
            <a:r>
              <a:rPr lang="en-US" dirty="0" err="1" smtClean="0">
                <a:solidFill>
                  <a:srgbClr val="FF0000"/>
                </a:solidFill>
              </a:rPr>
              <a:t>VegBIEN</a:t>
            </a:r>
            <a:r>
              <a:rPr lang="en-US" dirty="0" smtClean="0">
                <a:solidFill>
                  <a:srgbClr val="FF0000"/>
                </a:solidFill>
              </a:rPr>
              <a:t> schema?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r>
              <a:rPr lang="en-US" sz="2400" b="1">
                <a:solidFill>
                  <a:srgbClr val="000000"/>
                </a:solidFill>
                <a:latin typeface="Calibri"/>
              </a:rPr>
              <a:t>IV. Stage IV </a:t>
            </a:r>
            <a:r>
              <a:rPr lang="en-US" sz="2400" b="1">
                <a:solidFill>
                  <a:srgbClr val="000000"/>
                </a:solidFill>
                <a:latin typeface="Calibri"/>
                <a:ea typeface="Calibri"/>
              </a:rPr>
              <a:t>validations on VegCore database</a:t>
            </a:r>
            <a:endParaRPr/>
          </a:p>
        </p:txBody>
      </p:sp>
      <p:sp>
        <p:nvSpPr>
          <p:cNvPr id="193" name="CustomShape 2"/>
          <p:cNvSpPr/>
          <p:nvPr/>
        </p:nvSpPr>
        <p:spPr>
          <a:xfrm>
            <a:off x="1435680" y="3100680"/>
            <a:ext cx="1483200" cy="166428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94" name="CustomShape 3"/>
          <p:cNvSpPr/>
          <p:nvPr/>
        </p:nvSpPr>
        <p:spPr>
          <a:xfrm>
            <a:off x="1558080" y="3675960"/>
            <a:ext cx="1297440" cy="910440"/>
          </a:xfrm>
          <a:prstGeom prst="rect">
            <a:avLst/>
          </a:prstGeom>
          <a:solidFill>
            <a:srgbClr val="C3D69B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Normalized BIEN3 database</a:t>
            </a:r>
            <a:endParaRPr/>
          </a:p>
        </p:txBody>
      </p:sp>
      <p:sp>
        <p:nvSpPr>
          <p:cNvPr id="195" name="CustomShape 4"/>
          <p:cNvSpPr/>
          <p:nvPr/>
        </p:nvSpPr>
        <p:spPr>
          <a:xfrm>
            <a:off x="5466240" y="3100680"/>
            <a:ext cx="3217680" cy="166428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96" name="CustomShape 5"/>
          <p:cNvSpPr/>
          <p:nvPr/>
        </p:nvSpPr>
        <p:spPr>
          <a:xfrm>
            <a:off x="5577840" y="3675960"/>
            <a:ext cx="2968560" cy="909720"/>
          </a:xfrm>
          <a:prstGeom prst="rect">
            <a:avLst/>
          </a:prstGeom>
          <a:solidFill>
            <a:srgbClr val="C3D69B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Normalized BIEN3 database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with stage IV derived data</a:t>
            </a:r>
            <a:endParaRPr/>
          </a:p>
        </p:txBody>
      </p:sp>
      <p:sp>
        <p:nvSpPr>
          <p:cNvPr id="197" name="CustomShape 6"/>
          <p:cNvSpPr/>
          <p:nvPr/>
        </p:nvSpPr>
        <p:spPr>
          <a:xfrm>
            <a:off x="3655800" y="3662640"/>
            <a:ext cx="953640" cy="32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98" name="CustomShape 7"/>
          <p:cNvSpPr/>
          <p:nvPr/>
        </p:nvSpPr>
        <p:spPr>
          <a:xfrm>
            <a:off x="3148920" y="2468880"/>
            <a:ext cx="2151720" cy="6354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Stage IV 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validations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(database triggers,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e.g. homonym detection)</a:t>
            </a:r>
            <a:endParaRPr/>
          </a:p>
        </p:txBody>
      </p:sp>
      <p:sp>
        <p:nvSpPr>
          <p:cNvPr id="199" name="CustomShape 8"/>
          <p:cNvSpPr/>
          <p:nvPr/>
        </p:nvSpPr>
        <p:spPr>
          <a:xfrm>
            <a:off x="754200" y="6049440"/>
            <a:ext cx="8204760" cy="6354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Stage IV validations are operations that can be performed more easily as database triggers than as additions to the staging tables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 rot="10800000" flipH="1">
            <a:off x="2560320" y="1374840"/>
            <a:ext cx="3378960" cy="1549800"/>
          </a:xfrm>
          <a:prstGeom prst="straightConnector1">
            <a:avLst/>
          </a:prstGeom>
          <a:noFill/>
          <a:ln w="25560">
            <a:solidFill>
              <a:srgbClr val="0000FF"/>
            </a:solidFill>
            <a:round/>
            <a:tailEnd type="triangle" w="med" len="med"/>
          </a:ln>
        </p:spPr>
      </p:sp>
      <p:sp>
        <p:nvSpPr>
          <p:cNvPr id="201" name="CustomShape 2"/>
          <p:cNvSpPr/>
          <p:nvPr/>
        </p:nvSpPr>
        <p:spPr>
          <a:xfrm rot="10800000" flipH="1">
            <a:off x="2569680" y="2742840"/>
            <a:ext cx="3378960" cy="409680"/>
          </a:xfrm>
          <a:prstGeom prst="straightConnector1">
            <a:avLst/>
          </a:prstGeom>
          <a:noFill/>
          <a:ln w="25560">
            <a:solidFill>
              <a:srgbClr val="FF0000"/>
            </a:solidFill>
            <a:round/>
            <a:tailEnd type="triangle" w="med" len="med"/>
          </a:ln>
        </p:spPr>
      </p:sp>
      <p:sp>
        <p:nvSpPr>
          <p:cNvPr id="202" name="CustomShape 3"/>
          <p:cNvSpPr/>
          <p:nvPr/>
        </p:nvSpPr>
        <p:spPr>
          <a:xfrm>
            <a:off x="2570040" y="3372480"/>
            <a:ext cx="3378960" cy="778320"/>
          </a:xfrm>
          <a:prstGeom prst="straightConnector1">
            <a:avLst/>
          </a:prstGeom>
          <a:noFill/>
          <a:ln w="25560">
            <a:solidFill>
              <a:srgbClr val="FF6600"/>
            </a:solidFill>
            <a:round/>
            <a:tailEnd type="triangle" w="med" len="med"/>
          </a:ln>
        </p:spPr>
      </p:sp>
      <p:sp>
        <p:nvSpPr>
          <p:cNvPr id="203" name="CustomShape 4"/>
          <p:cNvSpPr/>
          <p:nvPr/>
        </p:nvSpPr>
        <p:spPr>
          <a:xfrm>
            <a:off x="2570040" y="3524760"/>
            <a:ext cx="3317760" cy="1990440"/>
          </a:xfrm>
          <a:prstGeom prst="straightConnector1">
            <a:avLst/>
          </a:prstGeom>
          <a:noFill/>
          <a:ln w="25560">
            <a:solidFill>
              <a:srgbClr val="008000"/>
            </a:solidFill>
            <a:round/>
            <a:tailEnd type="triangle" w="med" len="med"/>
          </a:ln>
        </p:spPr>
      </p:sp>
      <p:sp>
        <p:nvSpPr>
          <p:cNvPr id="204" name="CustomShape 5"/>
          <p:cNvSpPr/>
          <p:nvPr/>
        </p:nvSpPr>
        <p:spPr>
          <a:xfrm>
            <a:off x="2859840" y="1114560"/>
            <a:ext cx="1908720" cy="9104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Transform, compute, aggregate</a:t>
            </a:r>
            <a:endParaRPr/>
          </a:p>
        </p:txBody>
      </p:sp>
      <p:sp>
        <p:nvSpPr>
          <p:cNvPr id="205" name="CustomShape 6"/>
          <p:cNvSpPr/>
          <p:nvPr/>
        </p:nvSpPr>
        <p:spPr>
          <a:xfrm>
            <a:off x="6135480" y="1009800"/>
            <a:ext cx="761760" cy="960480"/>
          </a:xfrm>
          <a:prstGeom prst="foldedCorner">
            <a:avLst>
              <a:gd name="adj" fmla="val 16667"/>
            </a:avLst>
          </a:prstGeom>
          <a:solidFill>
            <a:srgbClr val="C3D69B"/>
          </a:solidFill>
          <a:ln w="9360">
            <a:solidFill>
              <a:srgbClr val="0000FF"/>
            </a:solidFill>
            <a:round/>
          </a:ln>
        </p:spPr>
      </p:sp>
      <p:sp>
        <p:nvSpPr>
          <p:cNvPr id="206" name="CustomShape 7"/>
          <p:cNvSpPr/>
          <p:nvPr/>
        </p:nvSpPr>
        <p:spPr>
          <a:xfrm>
            <a:off x="6135480" y="2355480"/>
            <a:ext cx="1052640" cy="960480"/>
          </a:xfrm>
          <a:prstGeom prst="foldedCorner">
            <a:avLst>
              <a:gd name="adj" fmla="val 16667"/>
            </a:avLst>
          </a:prstGeom>
          <a:solidFill>
            <a:srgbClr val="C3D69B"/>
          </a:solidFill>
          <a:ln w="9360">
            <a:solidFill>
              <a:srgbClr val="FF0000"/>
            </a:solidFill>
            <a:round/>
          </a:ln>
        </p:spPr>
      </p:sp>
      <p:sp>
        <p:nvSpPr>
          <p:cNvPr id="207" name="CustomShape 8"/>
          <p:cNvSpPr/>
          <p:nvPr/>
        </p:nvSpPr>
        <p:spPr>
          <a:xfrm>
            <a:off x="6135480" y="3976560"/>
            <a:ext cx="761760" cy="411120"/>
          </a:xfrm>
          <a:prstGeom prst="foldedCorner">
            <a:avLst>
              <a:gd name="adj" fmla="val 16667"/>
            </a:avLst>
          </a:prstGeom>
          <a:solidFill>
            <a:srgbClr val="C3D69B"/>
          </a:solidFill>
          <a:ln w="9360">
            <a:solidFill>
              <a:srgbClr val="FF6600"/>
            </a:solidFill>
            <a:round/>
          </a:ln>
        </p:spPr>
      </p:sp>
      <p:sp>
        <p:nvSpPr>
          <p:cNvPr id="208" name="CustomShape 9"/>
          <p:cNvSpPr/>
          <p:nvPr/>
        </p:nvSpPr>
        <p:spPr>
          <a:xfrm>
            <a:off x="6135480" y="4924800"/>
            <a:ext cx="1220760" cy="1176480"/>
          </a:xfrm>
          <a:prstGeom prst="foldedCorner">
            <a:avLst>
              <a:gd name="adj" fmla="val 16667"/>
            </a:avLst>
          </a:prstGeom>
          <a:solidFill>
            <a:srgbClr val="C3D69B"/>
          </a:solidFill>
          <a:ln w="9360">
            <a:solidFill>
              <a:srgbClr val="008000"/>
            </a:solidFill>
            <a:round/>
          </a:ln>
        </p:spPr>
      </p:sp>
      <p:sp>
        <p:nvSpPr>
          <p:cNvPr id="209" name="CustomShape 10"/>
          <p:cNvSpPr/>
          <p:nvPr/>
        </p:nvSpPr>
        <p:spPr>
          <a:xfrm>
            <a:off x="5890680" y="170280"/>
            <a:ext cx="1297440" cy="63612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Analytical views</a:t>
            </a:r>
            <a:endParaRPr/>
          </a:p>
        </p:txBody>
      </p:sp>
      <p:pic>
        <p:nvPicPr>
          <p:cNvPr id="210" name="Picture 39"/>
          <p:cNvPicPr/>
          <p:nvPr/>
        </p:nvPicPr>
        <p:blipFill>
          <a:blip r:embed="rId2"/>
          <a:stretch>
            <a:fillRect/>
          </a:stretch>
        </p:blipFill>
        <p:spPr>
          <a:xfrm>
            <a:off x="8035920" y="1165320"/>
            <a:ext cx="800640" cy="802080"/>
          </a:xfrm>
          <a:prstGeom prst="rect">
            <a:avLst/>
          </a:prstGeom>
        </p:spPr>
      </p:pic>
      <p:pic>
        <p:nvPicPr>
          <p:cNvPr id="211" name="Picture 40"/>
          <p:cNvPicPr/>
          <p:nvPr/>
        </p:nvPicPr>
        <p:blipFill>
          <a:blip r:embed="rId3"/>
          <a:stretch>
            <a:fillRect/>
          </a:stretch>
        </p:blipFill>
        <p:spPr>
          <a:xfrm>
            <a:off x="8060760" y="4924800"/>
            <a:ext cx="839520" cy="838800"/>
          </a:xfrm>
          <a:prstGeom prst="rect">
            <a:avLst/>
          </a:prstGeom>
        </p:spPr>
      </p:pic>
      <p:sp>
        <p:nvSpPr>
          <p:cNvPr id="212" name="CustomShape 11"/>
          <p:cNvSpPr/>
          <p:nvPr/>
        </p:nvSpPr>
        <p:spPr>
          <a:xfrm>
            <a:off x="7759800" y="308880"/>
            <a:ext cx="1297440" cy="3618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Users</a:t>
            </a:r>
            <a:endParaRPr/>
          </a:p>
        </p:txBody>
      </p:sp>
      <p:pic>
        <p:nvPicPr>
          <p:cNvPr id="213" name="Picture 42"/>
          <p:cNvPicPr/>
          <p:nvPr/>
        </p:nvPicPr>
        <p:blipFill>
          <a:blip r:embed="rId4"/>
          <a:stretch>
            <a:fillRect/>
          </a:stretch>
        </p:blipFill>
        <p:spPr>
          <a:xfrm>
            <a:off x="7858800" y="2873160"/>
            <a:ext cx="795960" cy="795960"/>
          </a:xfrm>
          <a:prstGeom prst="rect">
            <a:avLst/>
          </a:prstGeom>
        </p:spPr>
      </p:pic>
      <p:pic>
        <p:nvPicPr>
          <p:cNvPr id="214" name="Picture 43"/>
          <p:cNvPicPr/>
          <p:nvPr/>
        </p:nvPicPr>
        <p:blipFill>
          <a:blip r:embed="rId5"/>
          <a:stretch>
            <a:fillRect/>
          </a:stretch>
        </p:blipFill>
        <p:spPr>
          <a:xfrm>
            <a:off x="8222760" y="3184200"/>
            <a:ext cx="867600" cy="867600"/>
          </a:xfrm>
          <a:prstGeom prst="rect">
            <a:avLst/>
          </a:prstGeom>
        </p:spPr>
      </p:pic>
      <p:sp>
        <p:nvSpPr>
          <p:cNvPr id="215" name="CustomShape 12"/>
          <p:cNvSpPr/>
          <p:nvPr/>
        </p:nvSpPr>
        <p:spPr>
          <a:xfrm>
            <a:off x="7444440" y="1496160"/>
            <a:ext cx="561960" cy="108360"/>
          </a:xfrm>
          <a:prstGeom prst="rightArrow">
            <a:avLst>
              <a:gd name="adj1" fmla="val 50000"/>
              <a:gd name="adj2" fmla="val 50000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216" name="CustomShape 13"/>
          <p:cNvSpPr/>
          <p:nvPr/>
        </p:nvSpPr>
        <p:spPr>
          <a:xfrm rot="1960200">
            <a:off x="7428960" y="3096000"/>
            <a:ext cx="561960" cy="108360"/>
          </a:xfrm>
          <a:prstGeom prst="rightArrow">
            <a:avLst>
              <a:gd name="adj1" fmla="val 50000"/>
              <a:gd name="adj2" fmla="val 50000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217" name="CustomShape 14"/>
          <p:cNvSpPr/>
          <p:nvPr/>
        </p:nvSpPr>
        <p:spPr>
          <a:xfrm rot="19536600">
            <a:off x="7423920" y="3873600"/>
            <a:ext cx="561960" cy="108360"/>
          </a:xfrm>
          <a:prstGeom prst="rightArrow">
            <a:avLst>
              <a:gd name="adj1" fmla="val 50000"/>
              <a:gd name="adj2" fmla="val 50000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218" name="CustomShape 15"/>
          <p:cNvSpPr/>
          <p:nvPr/>
        </p:nvSpPr>
        <p:spPr>
          <a:xfrm>
            <a:off x="7444440" y="5499720"/>
            <a:ext cx="561960" cy="108360"/>
          </a:xfrm>
          <a:prstGeom prst="rightArrow">
            <a:avLst>
              <a:gd name="adj1" fmla="val 50000"/>
              <a:gd name="adj2" fmla="val 50000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219" name="CustomShape 16"/>
          <p:cNvSpPr/>
          <p:nvPr/>
        </p:nvSpPr>
        <p:spPr>
          <a:xfrm>
            <a:off x="183600" y="5504040"/>
            <a:ext cx="5048280" cy="9104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Multiple, ad hoc analytical views created for different purposes and different groups of users, each aggregated by a unique set of SQL statements, </a:t>
            </a:r>
            <a:endParaRPr/>
          </a:p>
        </p:txBody>
      </p:sp>
      <p:sp>
        <p:nvSpPr>
          <p:cNvPr id="220" name="CustomShape 17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0000"/>
                </a:solidFill>
                <a:latin typeface="Calibri"/>
              </a:rPr>
              <a:t>V. Analytical views</a:t>
            </a:r>
            <a:endParaRPr/>
          </a:p>
        </p:txBody>
      </p:sp>
      <p:sp>
        <p:nvSpPr>
          <p:cNvPr id="221" name="CustomShape 18"/>
          <p:cNvSpPr/>
          <p:nvPr/>
        </p:nvSpPr>
        <p:spPr>
          <a:xfrm>
            <a:off x="427320" y="2538360"/>
            <a:ext cx="1740600" cy="166428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222" name="CustomShape 19"/>
          <p:cNvSpPr/>
          <p:nvPr/>
        </p:nvSpPr>
        <p:spPr>
          <a:xfrm>
            <a:off x="570960" y="3113640"/>
            <a:ext cx="1522440" cy="910440"/>
          </a:xfrm>
          <a:prstGeom prst="rect">
            <a:avLst/>
          </a:prstGeom>
          <a:solidFill>
            <a:srgbClr val="C3D69B"/>
          </a:solidFill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Normalized BIEN3 database</a:t>
            </a:r>
            <a:endParaRPr/>
          </a:p>
        </p:txBody>
      </p:sp>
      <p:sp>
        <p:nvSpPr>
          <p:cNvPr id="223" name="CustomShape 20"/>
          <p:cNvSpPr/>
          <p:nvPr/>
        </p:nvSpPr>
        <p:spPr>
          <a:xfrm>
            <a:off x="570960" y="816840"/>
            <a:ext cx="1995840" cy="910440"/>
          </a:xfrm>
          <a:prstGeom prst="rect">
            <a:avLst/>
          </a:prstGeom>
          <a:solidFill>
            <a:srgbClr val="FEFFB7"/>
          </a:solidFill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This stage will be handled by Brad,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not Aaron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r>
              <a:rPr lang="en-US" sz="2400" b="1">
                <a:solidFill>
                  <a:srgbClr val="000000"/>
                </a:solidFill>
                <a:latin typeface="Calibri"/>
              </a:rPr>
              <a:t>VI. Points to discuss</a:t>
            </a:r>
            <a:endParaRPr/>
          </a:p>
        </p:txBody>
      </p:sp>
      <p:sp>
        <p:nvSpPr>
          <p:cNvPr id="225" name="CustomShape 2"/>
          <p:cNvSpPr/>
          <p:nvPr/>
        </p:nvSpPr>
        <p:spPr>
          <a:xfrm>
            <a:off x="457200" y="1188720"/>
            <a:ext cx="8044920" cy="3092760"/>
          </a:xfrm>
          <a:prstGeom prst="rect">
            <a:avLst/>
          </a:prstGeom>
          <a:noFill/>
        </p:spPr>
        <p:txBody>
          <a:bodyPr wrap="none" lIns="90000" tIns="45000" rIns="90000" bIns="45000"/>
          <a:lstStyle/>
          <a:p>
            <a:pPr>
              <a:lnSpc>
                <a:spcPct val="120000"/>
              </a:lnSpc>
            </a:pPr>
            <a:r>
              <a:rPr lang="en-US" sz="2400" b="1"/>
              <a:t>• Do we prefer stage II or stage IV validations?</a:t>
            </a:r>
            <a:endParaRPr/>
          </a:p>
          <a:p>
            <a:pPr>
              <a:lnSpc>
                <a:spcPct val="120000"/>
              </a:lnSpc>
            </a:pPr>
            <a:r>
              <a:rPr lang="en-US" sz="2400" b="1"/>
              <a:t>• Is it important to have the derived columns </a:t>
            </a:r>
            <a:endParaRPr/>
          </a:p>
          <a:p>
            <a:pPr>
              <a:lnSpc>
                <a:spcPct val="120000"/>
              </a:lnSpc>
              <a:buSzPct val="25000"/>
              <a:buFont typeface="StarSymbol"/>
              <a:buChar char="l"/>
            </a:pPr>
            <a:r>
              <a:rPr lang="en-US" sz="2400" b="1"/>
              <a:t>in the staging tables?</a:t>
            </a:r>
            <a:endParaRPr/>
          </a:p>
          <a:p>
            <a:pPr>
              <a:lnSpc>
                <a:spcPct val="120000"/>
              </a:lnSpc>
            </a:pPr>
            <a:r>
              <a:rPr lang="en-US" sz="2400" b="1"/>
              <a:t>• Is it important for the database to be able </a:t>
            </a:r>
            <a:endParaRPr/>
          </a:p>
          <a:p>
            <a:pPr>
              <a:lnSpc>
                <a:spcPct val="120000"/>
              </a:lnSpc>
              <a:buSzPct val="25000"/>
              <a:buFont typeface="StarSymbol"/>
              <a:buChar char="l"/>
            </a:pPr>
            <a:r>
              <a:rPr lang="en-US" sz="2400" b="1"/>
              <a:t>to add the derived columns automatically?</a:t>
            </a:r>
            <a:endParaRPr/>
          </a:p>
          <a:p>
            <a:pPr>
              <a:lnSpc>
                <a:spcPct val="120000"/>
              </a:lnSpc>
            </a:pPr>
            <a:r>
              <a:rPr lang="en-US" sz="2400" b="1"/>
              <a:t>• Should we allow stage III validations </a:t>
            </a:r>
            <a:endParaRPr/>
          </a:p>
          <a:p>
            <a:pPr>
              <a:lnSpc>
                <a:spcPct val="120000"/>
              </a:lnSpc>
              <a:buSzPct val="25000"/>
              <a:buFont typeface="StarSymbol"/>
              <a:buChar char="l"/>
            </a:pPr>
            <a:r>
              <a:rPr lang="en-US" sz="2400" b="1"/>
              <a:t>during the normalization step?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Macintosh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Martha Narro</cp:lastModifiedBy>
  <cp:revision>1</cp:revision>
  <dcterms:created xsi:type="dcterms:W3CDTF">2013-07-03T21:12:17Z</dcterms:created>
  <dcterms:modified xsi:type="dcterms:W3CDTF">2013-07-04T00:15:23Z</dcterms:modified>
</cp:coreProperties>
</file>