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6" autoAdjust="0"/>
  </p:normalViewPr>
  <p:slideViewPr>
    <p:cSldViewPr snapToGrid="0" snapToObjects="1">
      <p:cViewPr varScale="1">
        <p:scale>
          <a:sx n="87" d="100"/>
          <a:sy n="87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8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8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9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2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2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65B57-DFB6-5144-8010-79CC8BBAB127}" type="datetimeFigureOut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58DB9-C098-E04C-BD66-A37C419AA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2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500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BIEN3 architecture: </a:t>
            </a:r>
            <a:br>
              <a:rPr lang="en-US" dirty="0" smtClean="0"/>
            </a:br>
            <a:r>
              <a:rPr lang="en-US" dirty="0" smtClean="0"/>
              <a:t>N</a:t>
            </a:r>
            <a:r>
              <a:rPr lang="en-US" dirty="0" smtClean="0"/>
              <a:t>ormalized core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8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gnetic Disk 4"/>
          <p:cNvSpPr/>
          <p:nvPr/>
        </p:nvSpPr>
        <p:spPr>
          <a:xfrm>
            <a:off x="535518" y="1769977"/>
            <a:ext cx="994537" cy="979168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/>
          <p:cNvSpPr/>
          <p:nvPr/>
        </p:nvSpPr>
        <p:spPr>
          <a:xfrm>
            <a:off x="703826" y="3295508"/>
            <a:ext cx="520219" cy="5278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lded Corner 8"/>
          <p:cNvSpPr/>
          <p:nvPr/>
        </p:nvSpPr>
        <p:spPr>
          <a:xfrm>
            <a:off x="703826" y="4149990"/>
            <a:ext cx="642623" cy="91856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lded Corner 9"/>
          <p:cNvSpPr/>
          <p:nvPr/>
        </p:nvSpPr>
        <p:spPr>
          <a:xfrm>
            <a:off x="2500733" y="1769977"/>
            <a:ext cx="1033697" cy="113216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52461" y="2320759"/>
            <a:ext cx="627323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652461" y="3559425"/>
            <a:ext cx="627323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60108" y="4608380"/>
            <a:ext cx="627323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6011" y="652200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 source data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46449" y="819689"/>
            <a:ext cx="1300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Source-specific loading scripts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347094" y="652200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Staging tables</a:t>
            </a:r>
            <a:endParaRPr lang="en-US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3349591" y="808981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Structural validations, </a:t>
            </a:r>
          </a:p>
          <a:p>
            <a:pPr algn="ctr"/>
            <a:r>
              <a:rPr lang="en-US" dirty="0" smtClean="0"/>
              <a:t>FK construction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00456" y="639405"/>
            <a:ext cx="147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Validated</a:t>
            </a:r>
          </a:p>
          <a:p>
            <a:pPr algn="ctr"/>
            <a:r>
              <a:rPr lang="en-US" dirty="0" smtClean="0"/>
              <a:t>Staging tables</a:t>
            </a:r>
            <a:endParaRPr lang="en-US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6270767" y="1354946"/>
            <a:ext cx="1575959" cy="646331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Normalization &amp; indexing</a:t>
            </a:r>
            <a:endParaRPr lang="en-US" dirty="0"/>
          </a:p>
        </p:txBody>
      </p:sp>
      <p:sp>
        <p:nvSpPr>
          <p:cNvPr id="37" name="Folded Corner 36"/>
          <p:cNvSpPr/>
          <p:nvPr/>
        </p:nvSpPr>
        <p:spPr>
          <a:xfrm>
            <a:off x="4932917" y="1769977"/>
            <a:ext cx="1337850" cy="1132163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olded Corner 37"/>
          <p:cNvSpPr/>
          <p:nvPr/>
        </p:nvSpPr>
        <p:spPr>
          <a:xfrm>
            <a:off x="2500733" y="3249014"/>
            <a:ext cx="1033697" cy="574327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olded Corner 38"/>
          <p:cNvSpPr/>
          <p:nvPr/>
        </p:nvSpPr>
        <p:spPr>
          <a:xfrm>
            <a:off x="2500733" y="4130270"/>
            <a:ext cx="1033697" cy="938284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olded Corner 39"/>
          <p:cNvSpPr/>
          <p:nvPr/>
        </p:nvSpPr>
        <p:spPr>
          <a:xfrm>
            <a:off x="4932917" y="3222242"/>
            <a:ext cx="1337850" cy="601100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olded Corner 40"/>
          <p:cNvSpPr/>
          <p:nvPr/>
        </p:nvSpPr>
        <p:spPr>
          <a:xfrm>
            <a:off x="4932917" y="4126444"/>
            <a:ext cx="1337850" cy="94210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7339343" y="2695598"/>
            <a:ext cx="1486619" cy="1667643"/>
            <a:chOff x="7403009" y="3044601"/>
            <a:chExt cx="1486619" cy="1667643"/>
          </a:xfrm>
        </p:grpSpPr>
        <p:sp>
          <p:nvSpPr>
            <p:cNvPr id="15" name="Magnetic Disk 14"/>
            <p:cNvSpPr/>
            <p:nvPr/>
          </p:nvSpPr>
          <p:spPr>
            <a:xfrm>
              <a:off x="7403009" y="3044601"/>
              <a:ext cx="1486619" cy="1667643"/>
            </a:xfrm>
            <a:prstGeom prst="flowChartMagneticDisk">
              <a:avLst/>
            </a:prstGeom>
            <a:solidFill>
              <a:srgbClr val="95B3D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25415" y="3552117"/>
              <a:ext cx="1300547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Normalized BIEN3 database</a:t>
              </a:r>
              <a:endParaRPr lang="en-US" dirty="0"/>
            </a:p>
          </p:txBody>
        </p:sp>
      </p:grpSp>
      <p:cxnSp>
        <p:nvCxnSpPr>
          <p:cNvPr id="30" name="Straight Arrow Connector 29"/>
          <p:cNvCxnSpPr/>
          <p:nvPr/>
        </p:nvCxnSpPr>
        <p:spPr>
          <a:xfrm>
            <a:off x="3895804" y="2320759"/>
            <a:ext cx="6273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95804" y="3559425"/>
            <a:ext cx="6273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903451" y="4608380"/>
            <a:ext cx="6273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526358" y="2330581"/>
            <a:ext cx="627323" cy="7208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526358" y="3569247"/>
            <a:ext cx="6273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534005" y="3996305"/>
            <a:ext cx="619676" cy="6218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5518" y="5250959"/>
            <a:ext cx="82267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Individual data sources are loaded to </a:t>
            </a:r>
            <a:r>
              <a:rPr lang="en-US" dirty="0" err="1" smtClean="0"/>
              <a:t>VegCore</a:t>
            </a:r>
            <a:r>
              <a:rPr lang="en-US" dirty="0" smtClean="0"/>
              <a:t>–compliant staging tables using scripts specific to that source. Only </a:t>
            </a:r>
            <a:r>
              <a:rPr lang="en-US" dirty="0" err="1" smtClean="0"/>
              <a:t>VegCore</a:t>
            </a:r>
            <a:r>
              <a:rPr lang="en-US" dirty="0" smtClean="0"/>
              <a:t> columns are loaded. Universal structural validations and foreign key construction are performed on the staging table using generic scripts, prior to loading to the </a:t>
            </a:r>
            <a:r>
              <a:rPr lang="en-US" dirty="0" err="1" smtClean="0"/>
              <a:t>denomalized</a:t>
            </a:r>
            <a:r>
              <a:rPr lang="en-US" dirty="0" smtClean="0"/>
              <a:t> database. Staging table is deleted or archived after loading is complete for that source.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I. Normalization to core database via </a:t>
            </a:r>
            <a:r>
              <a:rPr lang="en-US" sz="2400" b="1" dirty="0" err="1" smtClean="0"/>
              <a:t>VegCore</a:t>
            </a:r>
            <a:r>
              <a:rPr lang="en-US" sz="2400" b="1" dirty="0" smtClean="0"/>
              <a:t> staging table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048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947318" y="4224537"/>
            <a:ext cx="520219" cy="5278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895953" y="4488454"/>
            <a:ext cx="446776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5406" y="3243690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Raw source data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40761" y="2985364"/>
            <a:ext cx="1660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Source-specific loading scripts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96959" y="3136594"/>
            <a:ext cx="1604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VegCore</a:t>
            </a:r>
            <a:endParaRPr lang="en-US" dirty="0" smtClean="0"/>
          </a:p>
          <a:p>
            <a:pPr algn="ctr"/>
            <a:r>
              <a:rPr lang="en-US" dirty="0" smtClean="0"/>
              <a:t>Staging </a:t>
            </a:r>
            <a:r>
              <a:rPr lang="en-US" dirty="0" smtClean="0"/>
              <a:t>table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6963809" y="4185693"/>
            <a:ext cx="838163" cy="574327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1909" y="1470627"/>
            <a:ext cx="3488529" cy="1285158"/>
          </a:xfrm>
          <a:custGeom>
            <a:avLst/>
            <a:gdLst>
              <a:gd name="connsiteX0" fmla="*/ 6548642 w 6548642"/>
              <a:gd name="connsiteY0" fmla="*/ 1752935 h 1752935"/>
              <a:gd name="connsiteX1" fmla="*/ 3366124 w 6548642"/>
              <a:gd name="connsiteY1" fmla="*/ 8792 h 1752935"/>
              <a:gd name="connsiteX2" fmla="*/ 0 w 6548642"/>
              <a:gd name="connsiteY2" fmla="*/ 1033859 h 17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8642" h="1752935">
                <a:moveTo>
                  <a:pt x="6548642" y="1752935"/>
                </a:moveTo>
                <a:cubicBezTo>
                  <a:pt x="5503103" y="940786"/>
                  <a:pt x="4457564" y="128638"/>
                  <a:pt x="3366124" y="8792"/>
                </a:cubicBezTo>
                <a:cubicBezTo>
                  <a:pt x="2274684" y="-111054"/>
                  <a:pt x="0" y="1033859"/>
                  <a:pt x="0" y="1033859"/>
                </a:cubicBezTo>
              </a:path>
            </a:pathLst>
          </a:custGeom>
          <a:ln>
            <a:prstDash val="sys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49508" y="1002850"/>
            <a:ext cx="162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provider feedback (1)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22376" y="5493102"/>
            <a:ext cx="8080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Raw data is loaded to staging table using a customize </a:t>
            </a:r>
            <a:r>
              <a:rPr lang="en-US" dirty="0" smtClean="0"/>
              <a:t>mapping to </a:t>
            </a:r>
            <a:r>
              <a:rPr lang="en-US" dirty="0" err="1" smtClean="0"/>
              <a:t>VegCore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Source</a:t>
            </a:r>
            <a:r>
              <a:rPr lang="en-US" dirty="0" smtClean="0"/>
              <a:t>-specific </a:t>
            </a:r>
            <a:r>
              <a:rPr lang="en-US" dirty="0" smtClean="0"/>
              <a:t>corrections </a:t>
            </a:r>
            <a:r>
              <a:rPr lang="en-US" dirty="0" smtClean="0"/>
              <a:t>and </a:t>
            </a:r>
            <a:r>
              <a:rPr lang="en-US" dirty="0" smtClean="0"/>
              <a:t>standardizations are performed at this stage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D</a:t>
            </a:r>
            <a:r>
              <a:rPr lang="en-US" dirty="0" smtClean="0"/>
              <a:t>ata-type validations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Ia. Initial import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4119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307463" y="4404068"/>
            <a:ext cx="520219" cy="5278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256098" y="4667985"/>
            <a:ext cx="994535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01695" y="3700430"/>
            <a:ext cx="1606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Staging table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939808" y="3352375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Structural validations, </a:t>
            </a:r>
          </a:p>
          <a:p>
            <a:pPr algn="ctr"/>
            <a:r>
              <a:rPr lang="en-US" dirty="0" smtClean="0"/>
              <a:t>FK construction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483963" y="3400429"/>
            <a:ext cx="147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Validated staging table</a:t>
            </a:r>
          </a:p>
        </p:txBody>
      </p:sp>
      <p:sp>
        <p:nvSpPr>
          <p:cNvPr id="38" name="Folded Corner 37"/>
          <p:cNvSpPr/>
          <p:nvPr/>
        </p:nvSpPr>
        <p:spPr>
          <a:xfrm>
            <a:off x="2577775" y="4379928"/>
            <a:ext cx="805102" cy="574327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olded Corner 39"/>
          <p:cNvSpPr/>
          <p:nvPr/>
        </p:nvSpPr>
        <p:spPr>
          <a:xfrm>
            <a:off x="6617431" y="4330802"/>
            <a:ext cx="1172008" cy="601100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83966" y="1485142"/>
            <a:ext cx="4467765" cy="1752935"/>
          </a:xfrm>
          <a:custGeom>
            <a:avLst/>
            <a:gdLst>
              <a:gd name="connsiteX0" fmla="*/ 6548642 w 6548642"/>
              <a:gd name="connsiteY0" fmla="*/ 1752935 h 1752935"/>
              <a:gd name="connsiteX1" fmla="*/ 3366124 w 6548642"/>
              <a:gd name="connsiteY1" fmla="*/ 8792 h 1752935"/>
              <a:gd name="connsiteX2" fmla="*/ 0 w 6548642"/>
              <a:gd name="connsiteY2" fmla="*/ 1033859 h 17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8642" h="1752935">
                <a:moveTo>
                  <a:pt x="6548642" y="1752935"/>
                </a:moveTo>
                <a:cubicBezTo>
                  <a:pt x="5503103" y="940786"/>
                  <a:pt x="4457564" y="128638"/>
                  <a:pt x="3366124" y="8792"/>
                </a:cubicBezTo>
                <a:cubicBezTo>
                  <a:pt x="2274684" y="-111054"/>
                  <a:pt x="0" y="1033859"/>
                  <a:pt x="0" y="1033859"/>
                </a:cubicBezTo>
              </a:path>
            </a:pathLst>
          </a:custGeom>
          <a:ln>
            <a:prstDash val="sys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808253" y="1485142"/>
            <a:ext cx="162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provider feedback (2)</a:t>
            </a:r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338064" y="3400429"/>
            <a:ext cx="1254646" cy="699388"/>
          </a:xfrm>
          <a:custGeom>
            <a:avLst/>
            <a:gdLst>
              <a:gd name="connsiteX0" fmla="*/ 6548642 w 6548642"/>
              <a:gd name="connsiteY0" fmla="*/ 1752935 h 1752935"/>
              <a:gd name="connsiteX1" fmla="*/ 3366124 w 6548642"/>
              <a:gd name="connsiteY1" fmla="*/ 8792 h 1752935"/>
              <a:gd name="connsiteX2" fmla="*/ 0 w 6548642"/>
              <a:gd name="connsiteY2" fmla="*/ 1033859 h 17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8642" h="1752935">
                <a:moveTo>
                  <a:pt x="6548642" y="1752935"/>
                </a:moveTo>
                <a:cubicBezTo>
                  <a:pt x="5503103" y="940786"/>
                  <a:pt x="4457564" y="128638"/>
                  <a:pt x="3366124" y="8792"/>
                </a:cubicBezTo>
                <a:cubicBezTo>
                  <a:pt x="2274684" y="-111054"/>
                  <a:pt x="0" y="1033859"/>
                  <a:pt x="0" y="1033859"/>
                </a:cubicBezTo>
              </a:path>
            </a:pathLst>
          </a:custGeom>
          <a:ln>
            <a:prstDash val="sys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4281" y="5747195"/>
            <a:ext cx="8720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Generic scripts verify </a:t>
            </a:r>
            <a:r>
              <a:rPr lang="en-US" dirty="0" smtClean="0"/>
              <a:t>valid nesting of subplots within plots, stems within individuals, etc.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Build temporary (locally unique) foreign keys for verbatim values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132605" y="4931902"/>
            <a:ext cx="719126" cy="7081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08253" y="4667985"/>
            <a:ext cx="250188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Ib. Generic validations on staging table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7593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703826" y="3598611"/>
            <a:ext cx="520219" cy="52783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346449" y="3854283"/>
            <a:ext cx="459018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48094" y="3241005"/>
            <a:ext cx="157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8" name="Folded Corner 37"/>
          <p:cNvSpPr/>
          <p:nvPr/>
        </p:nvSpPr>
        <p:spPr>
          <a:xfrm>
            <a:off x="1907685" y="3552117"/>
            <a:ext cx="739311" cy="574327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olded Corner 39"/>
          <p:cNvSpPr/>
          <p:nvPr/>
        </p:nvSpPr>
        <p:spPr>
          <a:xfrm>
            <a:off x="3954284" y="3525345"/>
            <a:ext cx="946172" cy="601100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7339343" y="2998701"/>
            <a:ext cx="1486619" cy="1667643"/>
            <a:chOff x="7403009" y="3044601"/>
            <a:chExt cx="1486619" cy="1667643"/>
          </a:xfrm>
        </p:grpSpPr>
        <p:sp>
          <p:nvSpPr>
            <p:cNvPr id="21" name="Magnetic Disk 20"/>
            <p:cNvSpPr/>
            <p:nvPr/>
          </p:nvSpPr>
          <p:spPr>
            <a:xfrm>
              <a:off x="7403009" y="3044601"/>
              <a:ext cx="1486619" cy="1667643"/>
            </a:xfrm>
            <a:prstGeom prst="flowChartMagneticDisk">
              <a:avLst/>
            </a:prstGeom>
            <a:solidFill>
              <a:srgbClr val="95B3D7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25415" y="3552117"/>
              <a:ext cx="1300547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Normalized BIEN3 database</a:t>
              </a:r>
              <a:endParaRPr lang="en-US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590705" y="2650227"/>
            <a:ext cx="1471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Validated staging table</a:t>
            </a:r>
          </a:p>
        </p:txBody>
      </p:sp>
      <p:sp>
        <p:nvSpPr>
          <p:cNvPr id="24" name="Freeform 23"/>
          <p:cNvSpPr/>
          <p:nvPr/>
        </p:nvSpPr>
        <p:spPr>
          <a:xfrm>
            <a:off x="428418" y="1866539"/>
            <a:ext cx="2845904" cy="1501494"/>
          </a:xfrm>
          <a:custGeom>
            <a:avLst/>
            <a:gdLst>
              <a:gd name="connsiteX0" fmla="*/ 6548642 w 6548642"/>
              <a:gd name="connsiteY0" fmla="*/ 1752935 h 1752935"/>
              <a:gd name="connsiteX1" fmla="*/ 3366124 w 6548642"/>
              <a:gd name="connsiteY1" fmla="*/ 8792 h 1752935"/>
              <a:gd name="connsiteX2" fmla="*/ 0 w 6548642"/>
              <a:gd name="connsiteY2" fmla="*/ 1033859 h 17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8642" h="1752935">
                <a:moveTo>
                  <a:pt x="6548642" y="1752935"/>
                </a:moveTo>
                <a:cubicBezTo>
                  <a:pt x="5503103" y="940786"/>
                  <a:pt x="4457564" y="128638"/>
                  <a:pt x="3366124" y="8792"/>
                </a:cubicBezTo>
                <a:cubicBezTo>
                  <a:pt x="2274684" y="-111054"/>
                  <a:pt x="0" y="1033859"/>
                  <a:pt x="0" y="1033859"/>
                </a:cubicBezTo>
              </a:path>
            </a:pathLst>
          </a:custGeom>
          <a:ln>
            <a:prstDash val="sys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89072" y="2649007"/>
            <a:ext cx="1032788" cy="699388"/>
          </a:xfrm>
          <a:custGeom>
            <a:avLst/>
            <a:gdLst>
              <a:gd name="connsiteX0" fmla="*/ 6548642 w 6548642"/>
              <a:gd name="connsiteY0" fmla="*/ 1752935 h 1752935"/>
              <a:gd name="connsiteX1" fmla="*/ 3366124 w 6548642"/>
              <a:gd name="connsiteY1" fmla="*/ 8792 h 1752935"/>
              <a:gd name="connsiteX2" fmla="*/ 0 w 6548642"/>
              <a:gd name="connsiteY2" fmla="*/ 1033859 h 17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8642" h="1752935">
                <a:moveTo>
                  <a:pt x="6548642" y="1752935"/>
                </a:moveTo>
                <a:cubicBezTo>
                  <a:pt x="5503103" y="940786"/>
                  <a:pt x="4457564" y="128638"/>
                  <a:pt x="3366124" y="8792"/>
                </a:cubicBezTo>
                <a:cubicBezTo>
                  <a:pt x="2274684" y="-111054"/>
                  <a:pt x="0" y="1033859"/>
                  <a:pt x="0" y="1033859"/>
                </a:cubicBezTo>
              </a:path>
            </a:pathLst>
          </a:custGeom>
          <a:ln>
            <a:prstDash val="sys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157379" y="4941738"/>
            <a:ext cx="71666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Insert to tables in normalized database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Generate new (globally unique) FK values based on temporary FKs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Rebuild indices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Drop or archive staging table</a:t>
            </a:r>
          </a:p>
          <a:p>
            <a:pPr marL="742950" lvl="1" indent="-285750">
              <a:buFont typeface="Arial"/>
              <a:buChar char="•"/>
            </a:pP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528968" y="3985598"/>
            <a:ext cx="1310346" cy="9561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062023" y="3854283"/>
            <a:ext cx="1938761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826582" y="3864661"/>
            <a:ext cx="890649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Ic</a:t>
            </a:r>
            <a:r>
              <a:rPr lang="en-US" sz="2400" b="1" dirty="0" smtClean="0"/>
              <a:t>. Normalization to core database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7593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gnetic Disk 14"/>
          <p:cNvSpPr/>
          <p:nvPr/>
        </p:nvSpPr>
        <p:spPr>
          <a:xfrm>
            <a:off x="1484373" y="3148198"/>
            <a:ext cx="1486619" cy="1925007"/>
          </a:xfrm>
          <a:prstGeom prst="flowChartMagneticDisk">
            <a:avLst/>
          </a:prstGeom>
          <a:solidFill>
            <a:srgbClr val="95B3D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606779" y="3830300"/>
            <a:ext cx="130054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Normalized BIEN3 database</a:t>
            </a:r>
            <a:endParaRPr lang="en-US" dirty="0"/>
          </a:p>
        </p:txBody>
      </p:sp>
      <p:sp>
        <p:nvSpPr>
          <p:cNvPr id="29" name="Magnetic Disk 28"/>
          <p:cNvSpPr/>
          <p:nvPr/>
        </p:nvSpPr>
        <p:spPr>
          <a:xfrm>
            <a:off x="6196341" y="3070785"/>
            <a:ext cx="1486619" cy="1925007"/>
          </a:xfrm>
          <a:prstGeom prst="flowChartMagneticDisk">
            <a:avLst/>
          </a:prstGeom>
          <a:solidFill>
            <a:srgbClr val="95B3D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272844" y="3752887"/>
            <a:ext cx="13642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Normalized, validated BIEN3 database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9538" y="5461637"/>
            <a:ext cx="7976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Most standardizations and validations are performed on normalized database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Database contains all columns necessary to support both verbatim raw data and results of </a:t>
            </a:r>
            <a:r>
              <a:rPr lang="en-US" dirty="0" smtClean="0"/>
              <a:t>standardizations</a:t>
            </a:r>
            <a:endParaRPr lang="en-US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508020" y="4169934"/>
            <a:ext cx="23985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2371971" y="2146209"/>
            <a:ext cx="4108035" cy="657127"/>
            <a:chOff x="3540998" y="112174"/>
            <a:chExt cx="4108035" cy="657127"/>
          </a:xfrm>
        </p:grpSpPr>
        <p:sp>
          <p:nvSpPr>
            <p:cNvPr id="31" name="Rounded Rectangle 30"/>
            <p:cNvSpPr/>
            <p:nvPr/>
          </p:nvSpPr>
          <p:spPr>
            <a:xfrm>
              <a:off x="4992950" y="112174"/>
              <a:ext cx="1250174" cy="642439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992950" y="292172"/>
              <a:ext cx="12501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Geovalidation</a:t>
              </a:r>
              <a:endParaRPr lang="en-US" sz="1400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398859" y="126862"/>
              <a:ext cx="1250174" cy="642439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422337" y="173289"/>
              <a:ext cx="12266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Other validations</a:t>
              </a:r>
              <a:endParaRPr lang="en-US" sz="1400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540998" y="112174"/>
              <a:ext cx="1250174" cy="642439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40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70171" y="292172"/>
              <a:ext cx="10277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TNRS</a:t>
              </a:r>
              <a:endParaRPr lang="en-US" sz="1400" dirty="0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>
            <a:off x="3428932" y="2879103"/>
            <a:ext cx="782778" cy="10986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488998" y="2879103"/>
            <a:ext cx="0" cy="10986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752292" y="2879103"/>
            <a:ext cx="825484" cy="109865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II. Validations and standardizations on normalized database</a:t>
            </a:r>
            <a:endParaRPr lang="en-US" sz="2400" b="1" dirty="0"/>
          </a:p>
        </p:txBody>
      </p:sp>
      <p:sp>
        <p:nvSpPr>
          <p:cNvPr id="45" name="Freeform 44"/>
          <p:cNvSpPr/>
          <p:nvPr/>
        </p:nvSpPr>
        <p:spPr>
          <a:xfrm>
            <a:off x="207163" y="1116819"/>
            <a:ext cx="3300857" cy="821121"/>
          </a:xfrm>
          <a:custGeom>
            <a:avLst/>
            <a:gdLst>
              <a:gd name="connsiteX0" fmla="*/ 6548642 w 6548642"/>
              <a:gd name="connsiteY0" fmla="*/ 1752935 h 1752935"/>
              <a:gd name="connsiteX1" fmla="*/ 3366124 w 6548642"/>
              <a:gd name="connsiteY1" fmla="*/ 8792 h 1752935"/>
              <a:gd name="connsiteX2" fmla="*/ 0 w 6548642"/>
              <a:gd name="connsiteY2" fmla="*/ 1033859 h 175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48642" h="1752935">
                <a:moveTo>
                  <a:pt x="6548642" y="1752935"/>
                </a:moveTo>
                <a:cubicBezTo>
                  <a:pt x="5503103" y="940786"/>
                  <a:pt x="4457564" y="128638"/>
                  <a:pt x="3366124" y="8792"/>
                </a:cubicBezTo>
                <a:cubicBezTo>
                  <a:pt x="2274684" y="-111054"/>
                  <a:pt x="0" y="1033859"/>
                  <a:pt x="0" y="1033859"/>
                </a:cubicBezTo>
              </a:path>
            </a:pathLst>
          </a:custGeom>
          <a:ln>
            <a:prstDash val="sysDash"/>
            <a:headEnd type="none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970992" y="881049"/>
            <a:ext cx="1621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provider feedback </a:t>
            </a:r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3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ded Corner 2"/>
          <p:cNvSpPr/>
          <p:nvPr/>
        </p:nvSpPr>
        <p:spPr>
          <a:xfrm>
            <a:off x="6135528" y="1009766"/>
            <a:ext cx="765028" cy="96386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lded Corner 3"/>
          <p:cNvSpPr/>
          <p:nvPr/>
        </p:nvSpPr>
        <p:spPr>
          <a:xfrm>
            <a:off x="6135528" y="2355527"/>
            <a:ext cx="1055738" cy="963869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lded Corner 4"/>
          <p:cNvSpPr/>
          <p:nvPr/>
        </p:nvSpPr>
        <p:spPr>
          <a:xfrm>
            <a:off x="6135528" y="3976679"/>
            <a:ext cx="765028" cy="414276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6135527" y="4924653"/>
            <a:ext cx="1224045" cy="1179846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69890" y="1514650"/>
            <a:ext cx="3382030" cy="155289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69890" y="2806863"/>
            <a:ext cx="3382030" cy="4130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69890" y="3372348"/>
            <a:ext cx="3382030" cy="811469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69890" y="3524748"/>
            <a:ext cx="3382030" cy="210546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90719" y="170385"/>
            <a:ext cx="1300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Analytical views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59989" y="1114484"/>
            <a:ext cx="1911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Transform, compute, aggregate</a:t>
            </a:r>
            <a:endParaRPr lang="en-US" dirty="0"/>
          </a:p>
        </p:txBody>
      </p:sp>
      <p:sp>
        <p:nvSpPr>
          <p:cNvPr id="23" name="Magnetic Disk 22"/>
          <p:cNvSpPr/>
          <p:nvPr/>
        </p:nvSpPr>
        <p:spPr>
          <a:xfrm>
            <a:off x="515289" y="2355527"/>
            <a:ext cx="1486619" cy="1925007"/>
          </a:xfrm>
          <a:prstGeom prst="flowChartMagneticDisk">
            <a:avLst/>
          </a:prstGeom>
          <a:solidFill>
            <a:srgbClr val="95B3D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91792" y="3037629"/>
            <a:ext cx="136421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Normalized, validated BIEN3 database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3508" y="5504132"/>
            <a:ext cx="5051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Multiple, ad hoc analytical views created for different purposes and different groups of users, each aggregated by a unique set of SQL statements,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94281" y="170385"/>
            <a:ext cx="8363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III. Construction of analytical views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6053" y="1165245"/>
            <a:ext cx="803940" cy="80529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061351" y="4924653"/>
            <a:ext cx="841957" cy="84195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759875" y="308884"/>
            <a:ext cx="130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Users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8765" y="2873320"/>
            <a:ext cx="799285" cy="7992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2658" y="3184261"/>
            <a:ext cx="870783" cy="870783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7359572" y="1514650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60445">
            <a:off x="7317550" y="3116862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9536311">
            <a:off x="7314259" y="3892294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7470812" y="5518462"/>
            <a:ext cx="565241" cy="111753"/>
          </a:xfrm>
          <a:prstGeom prst="rightArrow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1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0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332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BIEN3 architecture:  Normalized core database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University of Arizona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BIEN3 normalization workflow</dc:title>
  <dc:subject/>
  <dc:creator>Bradley Boyle</dc:creator>
  <cp:keywords/>
  <dc:description/>
  <cp:lastModifiedBy>Bradley Boyle</cp:lastModifiedBy>
  <cp:revision>19</cp:revision>
  <dcterms:created xsi:type="dcterms:W3CDTF">2013-04-01T23:02:48Z</dcterms:created>
  <dcterms:modified xsi:type="dcterms:W3CDTF">2013-04-02T18:47:52Z</dcterms:modified>
  <cp:category/>
</cp:coreProperties>
</file>