
<file path=[Content_Types].xml><?xml version="1.0" encoding="utf-8"?>
<Types xmlns="http://schemas.openxmlformats.org/package/2006/content-types">
  <Override PartName="/_rels/.rels" ContentType="application/vnd.openxmlformats-package.relationships+xml"/>
  <Override PartName="/ppt/notesSlides/notesSlide3.xml" ContentType="application/vnd.openxmlformats-officedocument.presentationml.notesSlide+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3.xml.rels" ContentType="application/vnd.openxmlformats-package.relationships+xml"/>
  <Override PartName="/ppt/notesSlides/_rels/notesSlide2.xml.rels" ContentType="application/vnd.openxmlformats-package.relationship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xml" ContentType="application/vnd.openxmlformats-officedocument.presentationml.notesSlide+xml"/>
  <Override PartName="/ppt/_rels/presentation.xml.rels" ContentType="application/vnd.openxmlformats-package.relationships+xml"/>
  <Override PartName="/ppt/media/image10.png" ContentType="image/png"/>
  <Override PartName="/ppt/media/image4.png" ContentType="image/png"/>
  <Override PartName="/ppt/media/image8.png" ContentType="image/png"/>
  <Override PartName="/ppt/media/image3.png" ContentType="image/png"/>
  <Override PartName="/ppt/media/image7.png" ContentType="image/png"/>
  <Override PartName="/ppt/media/image2.png" ContentType="image/png"/>
  <Override PartName="/ppt/media/image6.png" ContentType="image/png"/>
  <Override PartName="/ppt/media/image11.png" ContentType="image/png"/>
  <Override PartName="/ppt/media/image1.png" ContentType="image/png"/>
  <Override PartName="/ppt/media/image5.png" ContentType="image/png"/>
  <Override PartName="/ppt/media/image9.png" ContentType="image/png"/>
  <Override PartName="/ppt/slideLayouts/slideLayout28.xml" ContentType="application/vnd.openxmlformats-officedocument.presentationml.slideLayout+xml"/>
  <Override PartName="/ppt/slideLayouts/slideLayout9.xml" ContentType="application/vnd.openxmlformats-officedocument.presentationml.slideLayout+xml"/>
  <Override PartName="/ppt/slideLayouts/_rels/slideLayout12.xml.rels" ContentType="application/vnd.openxmlformats-package.relationships+xml"/>
  <Override PartName="/ppt/slideLayouts/_rels/slideLayout35.xml.rels" ContentType="application/vnd.openxmlformats-package.relationships+xml"/>
  <Override PartName="/ppt/slideLayouts/_rels/slideLayout10.xml.rels" ContentType="application/vnd.openxmlformats-package.relationships+xml"/>
  <Override PartName="/ppt/slideLayouts/_rels/slideLayout33.xml.rels" ContentType="application/vnd.openxmlformats-package.relationships+xml"/>
  <Override PartName="/ppt/slideLayouts/_rels/slideLayout31.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14.xml.rels" ContentType="application/vnd.openxmlformats-package.relationships+xml"/>
  <Override PartName="/ppt/slideLayouts/_rels/slideLayout25.xml.rels" ContentType="application/vnd.openxmlformats-package.relationships+xml"/>
  <Override PartName="/ppt/slideLayouts/_rels/slideLayout5.xml.rels" ContentType="application/vnd.openxmlformats-package.relationships+xml"/>
  <Override PartName="/ppt/slideLayouts/_rels/slideLayout23.xml.rels" ContentType="application/vnd.openxmlformats-package.relationships+xml"/>
  <Override PartName="/ppt/slideLayouts/_rels/slideLayout3.xml.rels" ContentType="application/vnd.openxmlformats-package.relationships+xml"/>
  <Override PartName="/ppt/slideLayouts/_rels/slideLayout21.xml.rels" ContentType="application/vnd.openxmlformats-package.relationships+xml"/>
  <Override PartName="/ppt/slideLayouts/_rels/slideLayout1.xml.rels" ContentType="application/vnd.openxmlformats-package.relationships+xml"/>
  <Override PartName="/ppt/slideLayouts/_rels/slideLayout29.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7.xml.rels" ContentType="application/vnd.openxmlformats-package.relationships+xml"/>
  <Override PartName="/ppt/slideLayouts/_rels/slideLayout13.xml.rels" ContentType="application/vnd.openxmlformats-package.relationships+xml"/>
  <Override PartName="/ppt/slideLayouts/_rels/slideLayout36.xml.rels" ContentType="application/vnd.openxmlformats-package.relationships+xml"/>
  <Override PartName="/ppt/slideLayouts/_rels/slideLayout11.xml.rels" ContentType="application/vnd.openxmlformats-package.relationships+xml"/>
  <Override PartName="/ppt/slideLayouts/_rels/slideLayout34.xml.rels" ContentType="application/vnd.openxmlformats-package.relationships+xml"/>
  <Override PartName="/ppt/slideLayouts/_rels/slideLayout32.xml.rels" ContentType="application/vnd.openxmlformats-package.relationships+xml"/>
  <Override PartName="/ppt/slideLayouts/_rels/slideLayout30.xml.rels" ContentType="application/vnd.openxmlformats-package.relationships+xml"/>
  <Override PartName="/ppt/slideLayouts/_rels/slideLayout19.xml.rels" ContentType="application/vnd.openxmlformats-package.relationships+xml"/>
  <Override PartName="/ppt/slideLayouts/_rels/slideLayout17.xml.rels" ContentType="application/vnd.openxmlformats-package.relationships+xml"/>
  <Override PartName="/ppt/slideLayouts/_rels/slideLayout15.xml.rels" ContentType="application/vnd.openxmlformats-package.relationships+xml"/>
  <Override PartName="/ppt/slideLayouts/_rels/slideLayout26.xml.rels" ContentType="application/vnd.openxmlformats-package.relationships+xml"/>
  <Override PartName="/ppt/slideLayouts/_rels/slideLayout24.xml.rels" ContentType="application/vnd.openxmlformats-package.relationships+xml"/>
  <Override PartName="/ppt/slideLayouts/_rels/slideLayout4.xml.rels" ContentType="application/vnd.openxmlformats-package.relationships+xml"/>
  <Override PartName="/ppt/slideLayouts/_rels/slideLayout22.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_rels/slideLayout28.xml.rels" ContentType="application/vnd.openxmlformats-package.relationships+xml"/>
  <Override PartName="/ppt/slideLayouts/_rels/slideLayout8.xml.rels" ContentType="application/vnd.openxmlformats-package.relationships+xml"/>
  <Override PartName="/ppt/slideLayouts/_rels/slideLayout6.xml.rels" ContentType="application/vnd.openxmlformats-package.relationships+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32.xml" ContentType="application/vnd.openxmlformats-officedocument.presentationml.slideLayout+xml"/>
  <Override PartName="/ppt/slideLayouts/slideLayout1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8.xml" ContentType="application/vnd.openxmlformats-officedocument.presentationml.slideLayout+xml"/>
  <Override PartName="/ppt/slideLayouts/slideLayout36.xml" ContentType="application/vnd.openxmlformats-officedocument.presentationml.slideLayout+xml"/>
  <Override PartName="/ppt/slideLayouts/slideLayout29.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3.xml" ContentType="application/vnd.openxmlformats-officedocument.presentationml.slideLayout+xml"/>
  <Override PartName="/ppt/slideLayouts/slideLayout22.xml" ContentType="application/vnd.openxmlformats-officedocument.presentationml.slideLayout+xml"/>
  <Override PartName="/ppt/slideLayouts/slideLayout31.xml" ContentType="application/vnd.openxmlformats-officedocument.presentationml.slideLayout+xml"/>
  <Override PartName="/ppt/slideLayouts/slideLayout15.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33.xml" ContentType="application/vnd.openxmlformats-officedocument.presentationml.slideLayout+xml"/>
  <Override PartName="/ppt/slideLayouts/slideLayout17.xml" ContentType="application/vnd.openxmlformats-officedocument.presentationml.slideLayout+xml"/>
  <Override PartName="/ppt/slideLayouts/slideLayout7.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19.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presentation.xml" ContentType="application/vnd.openxmlformats-officedocument.presentationml.presentation.main+xml"/>
  <Override PartName="/ppt/slides/slide3.xml" ContentType="application/vnd.openxmlformats-officedocument.presentationml.slide+xml"/>
  <Override PartName="/ppt/slides/slide7.xml" ContentType="application/vnd.openxmlformats-officedocument.presentationml.slide+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4.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8" name="PlaceHolder 1"/>
          <p:cNvSpPr>
            <a:spLocks noGrp="1"/>
          </p:cNvSpPr>
          <p:nvPr>
            <p:ph type="body"/>
          </p:nvPr>
        </p:nvSpPr>
        <p:spPr>
          <a:xfrm>
            <a:off x="777240" y="4777560"/>
            <a:ext cx="6217560" cy="4525920"/>
          </a:xfrm>
          <a:prstGeom prst="rect">
            <a:avLst/>
          </a:prstGeom>
        </p:spPr>
        <p:txBody>
          <a:bodyPr bIns="0" lIns="0" rIns="0" tIns="0" wrap="none"/>
          <a:p>
            <a:r>
              <a:rPr lang="en-US"/>
              <a:t>Click to edit the notes format</a:t>
            </a:r>
            <a:endParaRPr/>
          </a:p>
        </p:txBody>
      </p:sp>
      <p:sp>
        <p:nvSpPr>
          <p:cNvPr id="109" name="PlaceHolder 2"/>
          <p:cNvSpPr>
            <a:spLocks noGrp="1"/>
          </p:cNvSpPr>
          <p:nvPr>
            <p:ph type="hdr"/>
          </p:nvPr>
        </p:nvSpPr>
        <p:spPr>
          <a:xfrm>
            <a:off x="0" y="0"/>
            <a:ext cx="3372840" cy="502560"/>
          </a:xfrm>
          <a:prstGeom prst="rect">
            <a:avLst/>
          </a:prstGeom>
        </p:spPr>
        <p:txBody>
          <a:bodyPr bIns="0" lIns="0" rIns="0" tIns="0" wrap="none"/>
          <a:p>
            <a:r>
              <a:rPr lang="en-US" sz="1400"/>
              <a:t>&lt;header&gt;</a:t>
            </a:r>
            <a:endParaRPr/>
          </a:p>
        </p:txBody>
      </p:sp>
      <p:sp>
        <p:nvSpPr>
          <p:cNvPr id="110" name="PlaceHolder 3"/>
          <p:cNvSpPr>
            <a:spLocks noGrp="1"/>
          </p:cNvSpPr>
          <p:nvPr>
            <p:ph type="dt"/>
          </p:nvPr>
        </p:nvSpPr>
        <p:spPr>
          <a:xfrm>
            <a:off x="4399200" y="0"/>
            <a:ext cx="3372840" cy="502560"/>
          </a:xfrm>
          <a:prstGeom prst="rect">
            <a:avLst/>
          </a:prstGeom>
        </p:spPr>
        <p:txBody>
          <a:bodyPr bIns="0" lIns="0" rIns="0" tIns="0" wrap="none"/>
          <a:p>
            <a:pPr algn="r"/>
            <a:r>
              <a:rPr lang="en-US" sz="1400"/>
              <a:t>&lt;date/time&gt;</a:t>
            </a:r>
            <a:endParaRPr/>
          </a:p>
        </p:txBody>
      </p:sp>
      <p:sp>
        <p:nvSpPr>
          <p:cNvPr id="111" name="PlaceHolder 4"/>
          <p:cNvSpPr>
            <a:spLocks noGrp="1"/>
          </p:cNvSpPr>
          <p:nvPr>
            <p:ph type="ftr"/>
          </p:nvPr>
        </p:nvSpPr>
        <p:spPr>
          <a:xfrm>
            <a:off x="0" y="9555480"/>
            <a:ext cx="3372840" cy="502560"/>
          </a:xfrm>
          <a:prstGeom prst="rect">
            <a:avLst/>
          </a:prstGeom>
        </p:spPr>
        <p:txBody>
          <a:bodyPr anchor="b" bIns="0" lIns="0" rIns="0" tIns="0" wrap="none"/>
          <a:p>
            <a:r>
              <a:rPr lang="en-US" sz="1400"/>
              <a:t>&lt;footer&gt;</a:t>
            </a:r>
            <a:endParaRPr/>
          </a:p>
        </p:txBody>
      </p:sp>
      <p:sp>
        <p:nvSpPr>
          <p:cNvPr id="112" name="PlaceHolder 5"/>
          <p:cNvSpPr>
            <a:spLocks noGrp="1"/>
          </p:cNvSpPr>
          <p:nvPr>
            <p:ph type="sldNum"/>
          </p:nvPr>
        </p:nvSpPr>
        <p:spPr>
          <a:xfrm>
            <a:off x="4399200" y="9555480"/>
            <a:ext cx="3372840" cy="502560"/>
          </a:xfrm>
          <a:prstGeom prst="rect">
            <a:avLst/>
          </a:prstGeom>
        </p:spPr>
        <p:txBody>
          <a:bodyPr anchor="b" bIns="0" lIns="0" rIns="0" tIns="0" wrap="none"/>
          <a:p>
            <a:pPr algn="r"/>
            <a:fld id="{B3CD767B-2F38-4324-9E99-3EDC5290873E}" type="slidenum">
              <a:rPr lang="en-US" sz="1400"/>
              <a:t>&lt;number&gt;</a:t>
            </a:fld>
            <a:endParaRPr/>
          </a:p>
        </p:txBody>
      </p:sp>
    </p:spTree>
  </p:cSld>
  <p:clrMap accent1="accent1" accent2="accent2" accent3="accent3" accent4="accent4" accent5="accent5" accent6="accent6" bg1="lt1" bg2="lt2" folHlink="folHlink" hlink="hlink" tx1="dk1" tx2="dk2"/>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2" name="PlaceHolder 1"/>
          <p:cNvSpPr>
            <a:spLocks noGrp="1"/>
          </p:cNvSpPr>
          <p:nvPr>
            <p:ph type="body"/>
          </p:nvPr>
        </p:nvSpPr>
        <p:spPr>
          <a:xfrm>
            <a:off x="777240" y="4777560"/>
            <a:ext cx="6217560" cy="4526280"/>
          </a:xfrm>
          <a:prstGeom prst="rect">
            <a:avLst/>
          </a:prstGeom>
        </p:spPr>
        <p:txBody>
          <a:bodyPr bIns="0" lIns="0" rIns="0" tIns="0" wrap="none"/>
          <a:p>
            <a:r>
              <a:rPr lang="en-US"/>
              <a:t>To do:</a:t>
            </a:r>
            <a:endParaRPr/>
          </a:p>
          <a:p>
            <a:pPr>
              <a:buSzPct val="25000"/>
              <a:buFont typeface="StarSymbol"/>
              <a:buChar char=""/>
            </a:pPr>
            <a:r>
              <a:rPr lang="en-US"/>
              <a:t> </a:t>
            </a:r>
            <a:r>
              <a:rPr lang="en-US"/>
              <a:t>add new-style import to all remaining datasources</a:t>
            </a:r>
            <a:endParaRPr/>
          </a:p>
          <a:p>
            <a:pPr>
              <a:buSzPct val="25000"/>
              <a:buFont typeface="StarSymbol"/>
              <a:buChar char=""/>
            </a:pPr>
            <a:r>
              <a:rPr lang="en-US"/>
              <a:t> </a:t>
            </a:r>
            <a:r>
              <a:rPr lang="en-US"/>
              <a:t>- this </a:t>
            </a:r>
            <a:r>
              <a:rPr lang="en-US" sz="2000">
                <a:solidFill>
                  <a:srgbClr val="000000"/>
                </a:solidFill>
                <a:latin typeface="Arial"/>
                <a:ea typeface="Arial"/>
              </a:rPr>
              <a:t>provides staging table column renaming</a:t>
            </a:r>
            <a:endParaRPr/>
          </a:p>
          <a:p>
            <a:pPr>
              <a:buSzPct val="25000"/>
              <a:buFont typeface="StarSymbol"/>
              <a:buChar char=""/>
            </a:pPr>
            <a:r>
              <a:rPr lang="en-US"/>
              <a:t> </a:t>
            </a:r>
            <a:r>
              <a:rPr lang="en-US"/>
              <a:t>FIA filtering</a:t>
            </a:r>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3" name="PlaceHolder 1"/>
          <p:cNvSpPr>
            <a:spLocks noGrp="1"/>
          </p:cNvSpPr>
          <p:nvPr>
            <p:ph type="body"/>
          </p:nvPr>
        </p:nvSpPr>
        <p:spPr>
          <a:xfrm>
            <a:off x="777240" y="4777560"/>
            <a:ext cx="6217560" cy="4526280"/>
          </a:xfrm>
          <a:prstGeom prst="rect">
            <a:avLst/>
          </a:prstGeom>
        </p:spPr>
        <p:txBody>
          <a:bodyPr bIns="0" lIns="0" rIns="0" tIns="0" wrap="none"/>
          <a:p>
            <a:r>
              <a:rPr lang="en-US"/>
              <a:t>&gt; Should flattening and unioning happen here before validations?</a:t>
            </a:r>
            <a:endParaRPr/>
          </a:p>
          <a:p>
            <a:endParaRPr/>
          </a:p>
          <a:p>
            <a:r>
              <a:rPr lang="en-US"/>
              <a:t>Flattening should not happen until after the Stage II validations because some of the derived columns may be used in the flattening (e.g. joined columns). For derived columns added to smaller tables such as location, this also allows them to be calculated for fewer rows, for normalized datasources that provide these as separate tables (e.g. VegBank, SALVIAS).</a:t>
            </a:r>
            <a:endParaRPr/>
          </a:p>
          <a:p>
            <a:endParaRPr/>
          </a:p>
          <a:p>
            <a:r>
              <a:rPr lang="en-US"/>
              <a:t>To do:</a:t>
            </a:r>
            <a:endParaRPr/>
          </a:p>
          <a:p>
            <a:pPr>
              <a:buSzPct val="25000"/>
              <a:buFont typeface="StarSymbol"/>
              <a:buChar char=""/>
            </a:pPr>
            <a:r>
              <a:rPr lang="en-US"/>
              <a:t> </a:t>
            </a:r>
            <a:r>
              <a:rPr lang="en-US"/>
              <a:t>move all other validations to this stage</a:t>
            </a:r>
            <a:endParaRPr/>
          </a:p>
          <a:p>
            <a:pPr>
              <a:buSzPct val="25000"/>
              <a:buFont typeface="StarSymbol"/>
              <a:buChar char=""/>
            </a:pPr>
            <a:r>
              <a:rPr lang="en-US">
                <a:latin typeface="Arial"/>
                <a:ea typeface="Arial"/>
              </a:rPr>
              <a:t> </a:t>
            </a:r>
            <a:r>
              <a:rPr lang="en-US">
                <a:latin typeface="Arial"/>
                <a:ea typeface="Arial"/>
              </a:rPr>
              <a:t>automate geoscrubbing here</a:t>
            </a:r>
            <a:endParaRPr/>
          </a:p>
          <a:p>
            <a:pPr>
              <a:buSzPct val="25000"/>
              <a:buFont typeface="StarSymbol"/>
              <a:buChar char=""/>
            </a:pPr>
            <a:r>
              <a:rPr lang="en-US"/>
              <a:t> </a:t>
            </a:r>
            <a:r>
              <a:rPr lang="en-US"/>
              <a:t>add validations for new derived columns</a:t>
            </a:r>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4" name="PlaceHolder 1"/>
          <p:cNvSpPr>
            <a:spLocks noGrp="1"/>
          </p:cNvSpPr>
          <p:nvPr>
            <p:ph type="body"/>
          </p:nvPr>
        </p:nvSpPr>
        <p:spPr>
          <a:xfrm>
            <a:off x="777240" y="4705560"/>
            <a:ext cx="6217560" cy="5292360"/>
          </a:xfrm>
          <a:prstGeom prst="rect">
            <a:avLst/>
          </a:prstGeom>
        </p:spPr>
        <p:txBody>
          <a:bodyPr bIns="0" lIns="0" rIns="0" tIns="0" wrap="none"/>
          <a:p>
            <a:r>
              <a:rPr lang="en-US" sz="1500"/>
              <a:t>To do:</a:t>
            </a:r>
            <a:endParaRPr/>
          </a:p>
          <a:p>
            <a:r>
              <a:rPr lang="en-US" sz="1500"/>
              <a:t>switch to </a:t>
            </a:r>
            <a:r>
              <a:rPr lang="en-US" sz="1500">
                <a:solidFill>
                  <a:srgbClr val="000000"/>
                </a:solidFill>
                <a:latin typeface="Arial"/>
                <a:ea typeface="Arial"/>
              </a:rPr>
              <a:t>VegCore schema and </a:t>
            </a:r>
            <a:r>
              <a:rPr lang="en-US" sz="1500"/>
              <a:t>refactor-in-place method:</a:t>
            </a:r>
            <a:endParaRPr/>
          </a:p>
          <a:p>
            <a:endParaRPr/>
          </a:p>
          <a:p>
            <a:pPr>
              <a:buSzPct val="25000"/>
              <a:buFont typeface="StarSymbol"/>
              <a:buChar char=""/>
            </a:pPr>
            <a:r>
              <a:rPr lang="en-US" sz="1500"/>
              <a:t> </a:t>
            </a:r>
            <a:r>
              <a:rPr lang="en-US" sz="1500"/>
              <a:t>To import into the VegCore schema instead of VegBIEN, we would actually be better off with a faster approach which does not require column-based import. We would just DISTINCT ON (uniquify) the rows in the flattened VegCore table to get each smaller table ("refactor-in-place"), since the columns have already been renamed and just the normalized structure needs to be added.</a:t>
            </a:r>
            <a:endParaRPr/>
          </a:p>
          <a:p>
            <a:pPr>
              <a:buSzPct val="25000"/>
              <a:buFont typeface="StarSymbol"/>
              <a:buChar char=""/>
            </a:pPr>
            <a:r>
              <a:rPr lang="en-US" sz="1500"/>
              <a:t> </a:t>
            </a:r>
            <a:r>
              <a:rPr lang="en-US" sz="1500"/>
              <a:t>With the refactor-in-place approach, the time to switch to normalized VegCore will be proportional to the number of normalized tables</a:t>
            </a:r>
            <a:r>
              <a:rPr lang="en-US" sz="1500">
                <a:solidFill>
                  <a:srgbClr val="000000"/>
                </a:solidFill>
                <a:latin typeface="Arial"/>
                <a:ea typeface="Arial"/>
              </a:rPr>
              <a:t>[1]</a:t>
            </a:r>
            <a:r>
              <a:rPr lang="en-US" sz="1500"/>
              <a:t> rather than the number of columns to map</a:t>
            </a:r>
            <a:r>
              <a:rPr lang="en-US" sz="1500">
                <a:solidFill>
                  <a:srgbClr val="000000"/>
                </a:solidFill>
                <a:latin typeface="Arial"/>
                <a:ea typeface="Arial"/>
              </a:rPr>
              <a:t>[2]</a:t>
            </a:r>
            <a:r>
              <a:rPr lang="en-US" sz="1500"/>
              <a:t>, so it makes sense to normalize the flat VegCore incrementally with the most important tables first (place, event, taxon_occurrence, taxon_determination, ...).</a:t>
            </a:r>
            <a:endParaRPr/>
          </a:p>
          <a:p>
            <a:endParaRPr/>
          </a:p>
          <a:p>
            <a:r>
              <a:rPr lang="en-US" sz="1500"/>
              <a:t>[1] each normalized table represents one DISTINCT ON to implement</a:t>
            </a:r>
            <a:endParaRPr/>
          </a:p>
          <a:p>
            <a:r>
              <a:rPr lang="en-US" sz="1500"/>
              <a:t>[2] column-based import uses one or more mappings for each column</a:t>
            </a:r>
            <a:endParaRPr/>
          </a:p>
          <a:p>
            <a:endParaRPr/>
          </a:p>
          <a:p>
            <a:r>
              <a:rPr lang="en-US" sz="1500"/>
              <a:t>&gt; Are the terms up to date in VegCore schema but not in VegBIEN schema?</a:t>
            </a:r>
            <a:endParaRPr/>
          </a:p>
          <a:p>
            <a:endParaRPr/>
          </a:p>
          <a:p>
            <a:r>
              <a:rPr lang="en-US" sz="1500"/>
              <a:t>VegCore is always more up-to-date than VegBIEN because VegCore was created after it and is now the primary data dictionary. However, the VegCore data dictionary is not up to date with the normalized VegCore schema, which is more current for the terms that it includes.</a:t>
            </a:r>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5" name="PlaceHolder 1"/>
          <p:cNvSpPr>
            <a:spLocks noGrp="1"/>
          </p:cNvSpPr>
          <p:nvPr>
            <p:ph type="body"/>
          </p:nvPr>
        </p:nvSpPr>
        <p:spPr>
          <a:xfrm>
            <a:off x="777240" y="4777560"/>
            <a:ext cx="6217560" cy="4526280"/>
          </a:xfrm>
          <a:prstGeom prst="rect">
            <a:avLst/>
          </a:prstGeom>
        </p:spPr>
        <p:txBody>
          <a:bodyPr bIns="0" lIns="0" rIns="0" tIns="0" wrap="none"/>
          <a:p>
            <a:r>
              <a:rPr lang="en-US"/>
              <a:t>To do:</a:t>
            </a:r>
            <a:endParaRPr/>
          </a:p>
          <a:p>
            <a:pPr>
              <a:buSzPct val="25000"/>
              <a:buFont typeface="StarSymbol"/>
              <a:buChar char=""/>
            </a:pPr>
            <a:r>
              <a:rPr lang="en-US"/>
              <a:t> </a:t>
            </a:r>
            <a:r>
              <a:rPr lang="en-US"/>
              <a:t>add fkey from VegBIEN taxonomic tables to TNRS and </a:t>
            </a:r>
            <a:r>
              <a:rPr lang="en-US" sz="2000">
                <a:solidFill>
                  <a:srgbClr val="000000"/>
                </a:solidFill>
                <a:latin typeface="Arial"/>
                <a:ea typeface="SimSun"/>
              </a:rPr>
              <a:t>geoscrubbing</a:t>
            </a:r>
            <a:r>
              <a:rPr lang="en-US"/>
              <a:t> results tables</a:t>
            </a:r>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24" name="PlaceHolder 2"/>
          <p:cNvSpPr>
            <a:spLocks noGrp="1"/>
          </p:cNvSpPr>
          <p:nvPr>
            <p:ph type="body"/>
          </p:nvPr>
        </p:nvSpPr>
        <p:spPr>
          <a:xfrm>
            <a:off x="457200" y="1604520"/>
            <a:ext cx="8229240" cy="1896840"/>
          </a:xfrm>
          <a:prstGeom prst="rect">
            <a:avLst/>
          </a:prstGeom>
        </p:spPr>
        <p:txBody>
          <a:bodyPr bIns="0" lIns="0" rIns="0" tIns="0" wrap="none"/>
          <a:p>
            <a:endParaRPr/>
          </a:p>
        </p:txBody>
      </p:sp>
      <p:sp>
        <p:nvSpPr>
          <p:cNvPr id="25" name="PlaceHolder 3"/>
          <p:cNvSpPr>
            <a:spLocks noGrp="1"/>
          </p:cNvSpPr>
          <p:nvPr>
            <p:ph type="body"/>
          </p:nvPr>
        </p:nvSpPr>
        <p:spPr>
          <a:xfrm>
            <a:off x="457200" y="3681720"/>
            <a:ext cx="8229240" cy="18968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27"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28"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29" name="PlaceHolder 4"/>
          <p:cNvSpPr>
            <a:spLocks noGrp="1"/>
          </p:cNvSpPr>
          <p:nvPr>
            <p:ph type="body"/>
          </p:nvPr>
        </p:nvSpPr>
        <p:spPr>
          <a:xfrm>
            <a:off x="4673520" y="3681720"/>
            <a:ext cx="4015440" cy="1896840"/>
          </a:xfrm>
          <a:prstGeom prst="rect">
            <a:avLst/>
          </a:prstGeom>
        </p:spPr>
        <p:txBody>
          <a:bodyPr bIns="0" lIns="0" rIns="0" tIns="0" wrap="none"/>
          <a:p>
            <a:endParaRPr/>
          </a:p>
        </p:txBody>
      </p:sp>
      <p:sp>
        <p:nvSpPr>
          <p:cNvPr id="30" name="PlaceHolder 5"/>
          <p:cNvSpPr>
            <a:spLocks noGrp="1"/>
          </p:cNvSpPr>
          <p:nvPr>
            <p:ph type="body"/>
          </p:nvPr>
        </p:nvSpPr>
        <p:spPr>
          <a:xfrm>
            <a:off x="457200" y="3681720"/>
            <a:ext cx="4015440" cy="18968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32"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33" name="PlaceHolder 3"/>
          <p:cNvSpPr>
            <a:spLocks noGrp="1"/>
          </p:cNvSpPr>
          <p:nvPr>
            <p:ph type="body"/>
          </p:nvPr>
        </p:nvSpPr>
        <p:spPr>
          <a:xfrm>
            <a:off x="4673520" y="1604520"/>
            <a:ext cx="4015440" cy="1896840"/>
          </a:xfrm>
          <a:prstGeom prst="rect">
            <a:avLst/>
          </a:prstGeom>
        </p:spPr>
        <p:txBody>
          <a:bodyPr bIns="0" lIns="0" rIns="0" tIns="0" wrap="none"/>
          <a:p>
            <a:endParaRPr/>
          </a:p>
        </p:txBody>
      </p:sp>
      <p:pic>
        <p:nvPicPr>
          <p:cNvPr descr="" id="34" name=""/>
          <p:cNvPicPr/>
          <p:nvPr/>
        </p:nvPicPr>
        <p:blipFill>
          <a:blip r:embed="rId2"/>
          <a:stretch>
            <a:fillRect/>
          </a:stretch>
        </p:blipFill>
        <p:spPr>
          <a:xfrm>
            <a:off x="5491800" y="3681360"/>
            <a:ext cx="2378520" cy="1896840"/>
          </a:xfrm>
          <a:prstGeom prst="rect">
            <a:avLst/>
          </a:prstGeom>
        </p:spPr>
      </p:pic>
      <p:pic>
        <p:nvPicPr>
          <p:cNvPr descr="" id="35" name=""/>
          <p:cNvPicPr/>
          <p:nvPr/>
        </p:nvPicPr>
        <p:blipFill>
          <a:blip r:embed="rId3"/>
          <a:stretch>
            <a:fillRect/>
          </a:stretch>
        </p:blipFill>
        <p:spPr>
          <a:xfrm>
            <a:off x="1275480" y="3681360"/>
            <a:ext cx="2378520" cy="1896840"/>
          </a:xfrm>
          <a:prstGeom prst="rect">
            <a:avLst/>
          </a:prstGeom>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39" name="PlaceHolder 2"/>
          <p:cNvSpPr>
            <a:spLocks noGrp="1"/>
          </p:cNvSpPr>
          <p:nvPr>
            <p:ph type="subTitle"/>
          </p:nvPr>
        </p:nvSpPr>
        <p:spPr>
          <a:xfrm>
            <a:off x="457200" y="1604520"/>
            <a:ext cx="8229240" cy="397800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41" name="PlaceHolder 2"/>
          <p:cNvSpPr>
            <a:spLocks noGrp="1"/>
          </p:cNvSpPr>
          <p:nvPr>
            <p:ph type="body"/>
          </p:nvPr>
        </p:nvSpPr>
        <p:spPr>
          <a:xfrm>
            <a:off x="457200" y="1604520"/>
            <a:ext cx="8229240" cy="397764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43" name="PlaceHolder 2"/>
          <p:cNvSpPr>
            <a:spLocks noGrp="1"/>
          </p:cNvSpPr>
          <p:nvPr>
            <p:ph type="body"/>
          </p:nvPr>
        </p:nvSpPr>
        <p:spPr>
          <a:xfrm>
            <a:off x="457200" y="1604520"/>
            <a:ext cx="4015440" cy="3977640"/>
          </a:xfrm>
          <a:prstGeom prst="rect">
            <a:avLst/>
          </a:prstGeom>
        </p:spPr>
        <p:txBody>
          <a:bodyPr bIns="0" lIns="0" rIns="0" tIns="0" wrap="none"/>
          <a:p>
            <a:endParaRPr/>
          </a:p>
        </p:txBody>
      </p:sp>
      <p:sp>
        <p:nvSpPr>
          <p:cNvPr id="44" name="PlaceHolder 3"/>
          <p:cNvSpPr>
            <a:spLocks noGrp="1"/>
          </p:cNvSpPr>
          <p:nvPr>
            <p:ph type="body"/>
          </p:nvPr>
        </p:nvSpPr>
        <p:spPr>
          <a:xfrm>
            <a:off x="4673520" y="1604520"/>
            <a:ext cx="4015440" cy="397764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457200" y="273600"/>
            <a:ext cx="8229240" cy="530856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48"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49" name="PlaceHolder 3"/>
          <p:cNvSpPr>
            <a:spLocks noGrp="1"/>
          </p:cNvSpPr>
          <p:nvPr>
            <p:ph type="body"/>
          </p:nvPr>
        </p:nvSpPr>
        <p:spPr>
          <a:xfrm>
            <a:off x="457200" y="3681720"/>
            <a:ext cx="4015440" cy="1896840"/>
          </a:xfrm>
          <a:prstGeom prst="rect">
            <a:avLst/>
          </a:prstGeom>
        </p:spPr>
        <p:txBody>
          <a:bodyPr bIns="0" lIns="0" rIns="0" tIns="0" wrap="none"/>
          <a:p>
            <a:endParaRPr/>
          </a:p>
        </p:txBody>
      </p:sp>
      <p:sp>
        <p:nvSpPr>
          <p:cNvPr id="50" name="PlaceHolder 4"/>
          <p:cNvSpPr>
            <a:spLocks noGrp="1"/>
          </p:cNvSpPr>
          <p:nvPr>
            <p:ph type="body"/>
          </p:nvPr>
        </p:nvSpPr>
        <p:spPr>
          <a:xfrm>
            <a:off x="4673520" y="1604520"/>
            <a:ext cx="4015440" cy="397764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3" name="PlaceHolder 2"/>
          <p:cNvSpPr>
            <a:spLocks noGrp="1"/>
          </p:cNvSpPr>
          <p:nvPr>
            <p:ph type="subTitle"/>
          </p:nvPr>
        </p:nvSpPr>
        <p:spPr>
          <a:xfrm>
            <a:off x="457200" y="1604520"/>
            <a:ext cx="8229240" cy="397800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52" name="PlaceHolder 2"/>
          <p:cNvSpPr>
            <a:spLocks noGrp="1"/>
          </p:cNvSpPr>
          <p:nvPr>
            <p:ph type="body"/>
          </p:nvPr>
        </p:nvSpPr>
        <p:spPr>
          <a:xfrm>
            <a:off x="457200" y="1604520"/>
            <a:ext cx="4015440" cy="3977640"/>
          </a:xfrm>
          <a:prstGeom prst="rect">
            <a:avLst/>
          </a:prstGeom>
        </p:spPr>
        <p:txBody>
          <a:bodyPr bIns="0" lIns="0" rIns="0" tIns="0" wrap="none"/>
          <a:p>
            <a:endParaRPr/>
          </a:p>
        </p:txBody>
      </p:sp>
      <p:sp>
        <p:nvSpPr>
          <p:cNvPr id="53"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54" name="PlaceHolder 4"/>
          <p:cNvSpPr>
            <a:spLocks noGrp="1"/>
          </p:cNvSpPr>
          <p:nvPr>
            <p:ph type="body"/>
          </p:nvPr>
        </p:nvSpPr>
        <p:spPr>
          <a:xfrm>
            <a:off x="4673520" y="3681720"/>
            <a:ext cx="4015440" cy="189684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56"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57"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58" name="PlaceHolder 4"/>
          <p:cNvSpPr>
            <a:spLocks noGrp="1"/>
          </p:cNvSpPr>
          <p:nvPr>
            <p:ph type="body"/>
          </p:nvPr>
        </p:nvSpPr>
        <p:spPr>
          <a:xfrm>
            <a:off x="457200" y="3681720"/>
            <a:ext cx="8228520" cy="189684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60" name="PlaceHolder 2"/>
          <p:cNvSpPr>
            <a:spLocks noGrp="1"/>
          </p:cNvSpPr>
          <p:nvPr>
            <p:ph type="body"/>
          </p:nvPr>
        </p:nvSpPr>
        <p:spPr>
          <a:xfrm>
            <a:off x="457200" y="1604520"/>
            <a:ext cx="8229240" cy="1896840"/>
          </a:xfrm>
          <a:prstGeom prst="rect">
            <a:avLst/>
          </a:prstGeom>
        </p:spPr>
        <p:txBody>
          <a:bodyPr bIns="0" lIns="0" rIns="0" tIns="0" wrap="none"/>
          <a:p>
            <a:endParaRPr/>
          </a:p>
        </p:txBody>
      </p:sp>
      <p:sp>
        <p:nvSpPr>
          <p:cNvPr id="61" name="PlaceHolder 3"/>
          <p:cNvSpPr>
            <a:spLocks noGrp="1"/>
          </p:cNvSpPr>
          <p:nvPr>
            <p:ph type="body"/>
          </p:nvPr>
        </p:nvSpPr>
        <p:spPr>
          <a:xfrm>
            <a:off x="457200" y="3681720"/>
            <a:ext cx="8229240" cy="189684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63"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64"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65" name="PlaceHolder 4"/>
          <p:cNvSpPr>
            <a:spLocks noGrp="1"/>
          </p:cNvSpPr>
          <p:nvPr>
            <p:ph type="body"/>
          </p:nvPr>
        </p:nvSpPr>
        <p:spPr>
          <a:xfrm>
            <a:off x="4673520" y="3681720"/>
            <a:ext cx="4015440" cy="1896840"/>
          </a:xfrm>
          <a:prstGeom prst="rect">
            <a:avLst/>
          </a:prstGeom>
        </p:spPr>
        <p:txBody>
          <a:bodyPr bIns="0" lIns="0" rIns="0" tIns="0" wrap="none"/>
          <a:p>
            <a:endParaRPr/>
          </a:p>
        </p:txBody>
      </p:sp>
      <p:sp>
        <p:nvSpPr>
          <p:cNvPr id="66" name="PlaceHolder 5"/>
          <p:cNvSpPr>
            <a:spLocks noGrp="1"/>
          </p:cNvSpPr>
          <p:nvPr>
            <p:ph type="body"/>
          </p:nvPr>
        </p:nvSpPr>
        <p:spPr>
          <a:xfrm>
            <a:off x="457200" y="3681720"/>
            <a:ext cx="4015440" cy="189684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68"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69" name="PlaceHolder 3"/>
          <p:cNvSpPr>
            <a:spLocks noGrp="1"/>
          </p:cNvSpPr>
          <p:nvPr>
            <p:ph type="body"/>
          </p:nvPr>
        </p:nvSpPr>
        <p:spPr>
          <a:xfrm>
            <a:off x="4673520" y="1604520"/>
            <a:ext cx="4015440" cy="1896840"/>
          </a:xfrm>
          <a:prstGeom prst="rect">
            <a:avLst/>
          </a:prstGeom>
        </p:spPr>
        <p:txBody>
          <a:bodyPr bIns="0" lIns="0" rIns="0" tIns="0" wrap="none"/>
          <a:p>
            <a:endParaRPr/>
          </a:p>
        </p:txBody>
      </p:sp>
      <p:pic>
        <p:nvPicPr>
          <p:cNvPr descr="" id="70" name=""/>
          <p:cNvPicPr/>
          <p:nvPr/>
        </p:nvPicPr>
        <p:blipFill>
          <a:blip r:embed="rId2"/>
          <a:stretch>
            <a:fillRect/>
          </a:stretch>
        </p:blipFill>
        <p:spPr>
          <a:xfrm>
            <a:off x="5491800" y="3681360"/>
            <a:ext cx="2378520" cy="1896840"/>
          </a:xfrm>
          <a:prstGeom prst="rect">
            <a:avLst/>
          </a:prstGeom>
        </p:spPr>
      </p:pic>
      <p:pic>
        <p:nvPicPr>
          <p:cNvPr descr="" id="71" name=""/>
          <p:cNvPicPr/>
          <p:nvPr/>
        </p:nvPicPr>
        <p:blipFill>
          <a:blip r:embed="rId3"/>
          <a:stretch>
            <a:fillRect/>
          </a:stretch>
        </p:blipFill>
        <p:spPr>
          <a:xfrm>
            <a:off x="1275480" y="3681360"/>
            <a:ext cx="2378520" cy="1896840"/>
          </a:xfrm>
          <a:prstGeom prst="rect">
            <a:avLst/>
          </a:prstGeom>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75" name="PlaceHolder 2"/>
          <p:cNvSpPr>
            <a:spLocks noGrp="1"/>
          </p:cNvSpPr>
          <p:nvPr>
            <p:ph type="subTitle"/>
          </p:nvPr>
        </p:nvSpPr>
        <p:spPr>
          <a:xfrm>
            <a:off x="457200" y="1604520"/>
            <a:ext cx="8229240" cy="3978000"/>
          </a:xfrm>
          <a:prstGeom prst="rect">
            <a:avLst/>
          </a:prstGeom>
        </p:spPr>
        <p:txBody>
          <a:bodyPr anchor="ctr" bIns="0" lIns="0" rIns="0" tIns="0" wrap="none"/>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77" name="PlaceHolder 2"/>
          <p:cNvSpPr>
            <a:spLocks noGrp="1"/>
          </p:cNvSpPr>
          <p:nvPr>
            <p:ph type="body"/>
          </p:nvPr>
        </p:nvSpPr>
        <p:spPr>
          <a:xfrm>
            <a:off x="457200" y="1604520"/>
            <a:ext cx="8229240" cy="3977640"/>
          </a:xfrm>
          <a:prstGeom prst="rect">
            <a:avLst/>
          </a:prstGeom>
        </p:spPr>
        <p:txBody>
          <a:bodyPr bIns="0" lIns="0" rIns="0" tIns="0" wrap="none"/>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79" name="PlaceHolder 2"/>
          <p:cNvSpPr>
            <a:spLocks noGrp="1"/>
          </p:cNvSpPr>
          <p:nvPr>
            <p:ph type="body"/>
          </p:nvPr>
        </p:nvSpPr>
        <p:spPr>
          <a:xfrm>
            <a:off x="457200" y="1604520"/>
            <a:ext cx="4015440" cy="3977640"/>
          </a:xfrm>
          <a:prstGeom prst="rect">
            <a:avLst/>
          </a:prstGeom>
        </p:spPr>
        <p:txBody>
          <a:bodyPr bIns="0" lIns="0" rIns="0" tIns="0" wrap="none"/>
          <a:p>
            <a:endParaRPr/>
          </a:p>
        </p:txBody>
      </p:sp>
      <p:sp>
        <p:nvSpPr>
          <p:cNvPr id="80" name="PlaceHolder 3"/>
          <p:cNvSpPr>
            <a:spLocks noGrp="1"/>
          </p:cNvSpPr>
          <p:nvPr>
            <p:ph type="body"/>
          </p:nvPr>
        </p:nvSpPr>
        <p:spPr>
          <a:xfrm>
            <a:off x="4673520" y="1604520"/>
            <a:ext cx="4015440" cy="3977640"/>
          </a:xfrm>
          <a:prstGeom prst="rect">
            <a:avLst/>
          </a:prstGeom>
        </p:spPr>
        <p:txBody>
          <a:bodyPr bIns="0" lIns="0" rIns="0" tIns="0" wrap="none"/>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5" name="PlaceHolder 2"/>
          <p:cNvSpPr>
            <a:spLocks noGrp="1"/>
          </p:cNvSpPr>
          <p:nvPr>
            <p:ph type="body"/>
          </p:nvPr>
        </p:nvSpPr>
        <p:spPr>
          <a:xfrm>
            <a:off x="457200" y="1604520"/>
            <a:ext cx="8229240" cy="3977640"/>
          </a:xfrm>
          <a:prstGeom prst="rect">
            <a:avLst/>
          </a:prstGeom>
        </p:spPr>
        <p:txBody>
          <a:bodyPr bIns="0" lIns="0" rIns="0" tIns="0" wrap="none"/>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82" name="PlaceHolder 1"/>
          <p:cNvSpPr>
            <a:spLocks noGrp="1"/>
          </p:cNvSpPr>
          <p:nvPr>
            <p:ph type="subTitle"/>
          </p:nvPr>
        </p:nvSpPr>
        <p:spPr>
          <a:xfrm>
            <a:off x="457200" y="273600"/>
            <a:ext cx="8229240" cy="5308560"/>
          </a:xfrm>
          <a:prstGeom prst="rect">
            <a:avLst/>
          </a:prstGeom>
        </p:spPr>
        <p:txBody>
          <a:bodyPr anchor="ctr" bIns="0" lIns="0" rIns="0" tIns="0" wrap="none"/>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84"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85" name="PlaceHolder 3"/>
          <p:cNvSpPr>
            <a:spLocks noGrp="1"/>
          </p:cNvSpPr>
          <p:nvPr>
            <p:ph type="body"/>
          </p:nvPr>
        </p:nvSpPr>
        <p:spPr>
          <a:xfrm>
            <a:off x="457200" y="3681720"/>
            <a:ext cx="4015440" cy="1896840"/>
          </a:xfrm>
          <a:prstGeom prst="rect">
            <a:avLst/>
          </a:prstGeom>
        </p:spPr>
        <p:txBody>
          <a:bodyPr bIns="0" lIns="0" rIns="0" tIns="0" wrap="none"/>
          <a:p>
            <a:endParaRPr/>
          </a:p>
        </p:txBody>
      </p:sp>
      <p:sp>
        <p:nvSpPr>
          <p:cNvPr id="86" name="PlaceHolder 4"/>
          <p:cNvSpPr>
            <a:spLocks noGrp="1"/>
          </p:cNvSpPr>
          <p:nvPr>
            <p:ph type="body"/>
          </p:nvPr>
        </p:nvSpPr>
        <p:spPr>
          <a:xfrm>
            <a:off x="4673520" y="1604520"/>
            <a:ext cx="4015440" cy="3977640"/>
          </a:xfrm>
          <a:prstGeom prst="rect">
            <a:avLst/>
          </a:prstGeom>
        </p:spPr>
        <p:txBody>
          <a:bodyPr bIns="0" lIns="0" rIns="0" tIns="0" wrap="none"/>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88" name="PlaceHolder 2"/>
          <p:cNvSpPr>
            <a:spLocks noGrp="1"/>
          </p:cNvSpPr>
          <p:nvPr>
            <p:ph type="body"/>
          </p:nvPr>
        </p:nvSpPr>
        <p:spPr>
          <a:xfrm>
            <a:off x="457200" y="1604520"/>
            <a:ext cx="4015440" cy="3977640"/>
          </a:xfrm>
          <a:prstGeom prst="rect">
            <a:avLst/>
          </a:prstGeom>
        </p:spPr>
        <p:txBody>
          <a:bodyPr bIns="0" lIns="0" rIns="0" tIns="0" wrap="none"/>
          <a:p>
            <a:endParaRPr/>
          </a:p>
        </p:txBody>
      </p:sp>
      <p:sp>
        <p:nvSpPr>
          <p:cNvPr id="89"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90" name="PlaceHolder 4"/>
          <p:cNvSpPr>
            <a:spLocks noGrp="1"/>
          </p:cNvSpPr>
          <p:nvPr>
            <p:ph type="body"/>
          </p:nvPr>
        </p:nvSpPr>
        <p:spPr>
          <a:xfrm>
            <a:off x="4673520" y="3681720"/>
            <a:ext cx="4015440" cy="1896840"/>
          </a:xfrm>
          <a:prstGeom prst="rect">
            <a:avLst/>
          </a:prstGeom>
        </p:spPr>
        <p:txBody>
          <a:bodyPr bIns="0" lIns="0" rIns="0" tIns="0" wrap="none"/>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92"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93"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94" name="PlaceHolder 4"/>
          <p:cNvSpPr>
            <a:spLocks noGrp="1"/>
          </p:cNvSpPr>
          <p:nvPr>
            <p:ph type="body"/>
          </p:nvPr>
        </p:nvSpPr>
        <p:spPr>
          <a:xfrm>
            <a:off x="457200" y="3681720"/>
            <a:ext cx="8228520" cy="1896840"/>
          </a:xfrm>
          <a:prstGeom prst="rect">
            <a:avLst/>
          </a:prstGeom>
        </p:spPr>
        <p:txBody>
          <a:bodyPr bIns="0" lIns="0" rIns="0" tIns="0" wrap="none"/>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96" name="PlaceHolder 2"/>
          <p:cNvSpPr>
            <a:spLocks noGrp="1"/>
          </p:cNvSpPr>
          <p:nvPr>
            <p:ph type="body"/>
          </p:nvPr>
        </p:nvSpPr>
        <p:spPr>
          <a:xfrm>
            <a:off x="457200" y="1604520"/>
            <a:ext cx="8229240" cy="1896840"/>
          </a:xfrm>
          <a:prstGeom prst="rect">
            <a:avLst/>
          </a:prstGeom>
        </p:spPr>
        <p:txBody>
          <a:bodyPr bIns="0" lIns="0" rIns="0" tIns="0" wrap="none"/>
          <a:p>
            <a:endParaRPr/>
          </a:p>
        </p:txBody>
      </p:sp>
      <p:sp>
        <p:nvSpPr>
          <p:cNvPr id="97" name="PlaceHolder 3"/>
          <p:cNvSpPr>
            <a:spLocks noGrp="1"/>
          </p:cNvSpPr>
          <p:nvPr>
            <p:ph type="body"/>
          </p:nvPr>
        </p:nvSpPr>
        <p:spPr>
          <a:xfrm>
            <a:off x="457200" y="3681720"/>
            <a:ext cx="8229240" cy="1896840"/>
          </a:xfrm>
          <a:prstGeom prst="rect">
            <a:avLst/>
          </a:prstGeom>
        </p:spPr>
        <p:txBody>
          <a:bodyPr bIns="0" lIns="0" rIns="0" tIns="0" wrap="none"/>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99"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100"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101" name="PlaceHolder 4"/>
          <p:cNvSpPr>
            <a:spLocks noGrp="1"/>
          </p:cNvSpPr>
          <p:nvPr>
            <p:ph type="body"/>
          </p:nvPr>
        </p:nvSpPr>
        <p:spPr>
          <a:xfrm>
            <a:off x="4673520" y="3681720"/>
            <a:ext cx="4015440" cy="1896840"/>
          </a:xfrm>
          <a:prstGeom prst="rect">
            <a:avLst/>
          </a:prstGeom>
        </p:spPr>
        <p:txBody>
          <a:bodyPr bIns="0" lIns="0" rIns="0" tIns="0" wrap="none"/>
          <a:p>
            <a:endParaRPr/>
          </a:p>
        </p:txBody>
      </p:sp>
      <p:sp>
        <p:nvSpPr>
          <p:cNvPr id="102" name="PlaceHolder 5"/>
          <p:cNvSpPr>
            <a:spLocks noGrp="1"/>
          </p:cNvSpPr>
          <p:nvPr>
            <p:ph type="body"/>
          </p:nvPr>
        </p:nvSpPr>
        <p:spPr>
          <a:xfrm>
            <a:off x="457200" y="3681720"/>
            <a:ext cx="4015440" cy="1896840"/>
          </a:xfrm>
          <a:prstGeom prst="rect">
            <a:avLst/>
          </a:prstGeom>
        </p:spPr>
        <p:txBody>
          <a:bodyPr bIns="0" lIns="0" rIns="0" tIns="0" wrap="none"/>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104"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105" name="PlaceHolder 3"/>
          <p:cNvSpPr>
            <a:spLocks noGrp="1"/>
          </p:cNvSpPr>
          <p:nvPr>
            <p:ph type="body"/>
          </p:nvPr>
        </p:nvSpPr>
        <p:spPr>
          <a:xfrm>
            <a:off x="4673520" y="1604520"/>
            <a:ext cx="4015440" cy="1896840"/>
          </a:xfrm>
          <a:prstGeom prst="rect">
            <a:avLst/>
          </a:prstGeom>
        </p:spPr>
        <p:txBody>
          <a:bodyPr bIns="0" lIns="0" rIns="0" tIns="0" wrap="none"/>
          <a:p>
            <a:endParaRPr/>
          </a:p>
        </p:txBody>
      </p:sp>
      <p:pic>
        <p:nvPicPr>
          <p:cNvPr descr="" id="106" name=""/>
          <p:cNvPicPr/>
          <p:nvPr/>
        </p:nvPicPr>
        <p:blipFill>
          <a:blip r:embed="rId2"/>
          <a:stretch>
            <a:fillRect/>
          </a:stretch>
        </p:blipFill>
        <p:spPr>
          <a:xfrm>
            <a:off x="5491800" y="3681360"/>
            <a:ext cx="2378520" cy="1896840"/>
          </a:xfrm>
          <a:prstGeom prst="rect">
            <a:avLst/>
          </a:prstGeom>
        </p:spPr>
      </p:pic>
      <p:pic>
        <p:nvPicPr>
          <p:cNvPr descr="" id="107" name=""/>
          <p:cNvPicPr/>
          <p:nvPr/>
        </p:nvPicPr>
        <p:blipFill>
          <a:blip r:embed="rId3"/>
          <a:stretch>
            <a:fillRect/>
          </a:stretch>
        </p:blipFill>
        <p:spPr>
          <a:xfrm>
            <a:off x="1275480" y="3681360"/>
            <a:ext cx="2378520" cy="1896840"/>
          </a:xfrm>
          <a:prstGeom prst="rect">
            <a:avLst/>
          </a:prstGeom>
        </p:spPr>
      </p:pic>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7" name="PlaceHolder 2"/>
          <p:cNvSpPr>
            <a:spLocks noGrp="1"/>
          </p:cNvSpPr>
          <p:nvPr>
            <p:ph type="body"/>
          </p:nvPr>
        </p:nvSpPr>
        <p:spPr>
          <a:xfrm>
            <a:off x="457200" y="1604520"/>
            <a:ext cx="4015440" cy="3977640"/>
          </a:xfrm>
          <a:prstGeom prst="rect">
            <a:avLst/>
          </a:prstGeom>
        </p:spPr>
        <p:txBody>
          <a:bodyPr bIns="0" lIns="0" rIns="0" tIns="0" wrap="none"/>
          <a:p>
            <a:endParaRPr/>
          </a:p>
        </p:txBody>
      </p:sp>
      <p:sp>
        <p:nvSpPr>
          <p:cNvPr id="8" name="PlaceHolder 3"/>
          <p:cNvSpPr>
            <a:spLocks noGrp="1"/>
          </p:cNvSpPr>
          <p:nvPr>
            <p:ph type="body"/>
          </p:nvPr>
        </p:nvSpPr>
        <p:spPr>
          <a:xfrm>
            <a:off x="4673520" y="1604520"/>
            <a:ext cx="4015440" cy="397764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856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12"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13" name="PlaceHolder 3"/>
          <p:cNvSpPr>
            <a:spLocks noGrp="1"/>
          </p:cNvSpPr>
          <p:nvPr>
            <p:ph type="body"/>
          </p:nvPr>
        </p:nvSpPr>
        <p:spPr>
          <a:xfrm>
            <a:off x="457200" y="3681720"/>
            <a:ext cx="4015440" cy="1896840"/>
          </a:xfrm>
          <a:prstGeom prst="rect">
            <a:avLst/>
          </a:prstGeom>
        </p:spPr>
        <p:txBody>
          <a:bodyPr bIns="0" lIns="0" rIns="0" tIns="0" wrap="none"/>
          <a:p>
            <a:endParaRPr/>
          </a:p>
        </p:txBody>
      </p:sp>
      <p:sp>
        <p:nvSpPr>
          <p:cNvPr id="14" name="PlaceHolder 4"/>
          <p:cNvSpPr>
            <a:spLocks noGrp="1"/>
          </p:cNvSpPr>
          <p:nvPr>
            <p:ph type="body"/>
          </p:nvPr>
        </p:nvSpPr>
        <p:spPr>
          <a:xfrm>
            <a:off x="4673520" y="1604520"/>
            <a:ext cx="4015440" cy="397764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16" name="PlaceHolder 2"/>
          <p:cNvSpPr>
            <a:spLocks noGrp="1"/>
          </p:cNvSpPr>
          <p:nvPr>
            <p:ph type="body"/>
          </p:nvPr>
        </p:nvSpPr>
        <p:spPr>
          <a:xfrm>
            <a:off x="457200" y="1604520"/>
            <a:ext cx="4015440" cy="3977640"/>
          </a:xfrm>
          <a:prstGeom prst="rect">
            <a:avLst/>
          </a:prstGeom>
        </p:spPr>
        <p:txBody>
          <a:bodyPr bIns="0" lIns="0" rIns="0" tIns="0" wrap="none"/>
          <a:p>
            <a:endParaRPr/>
          </a:p>
        </p:txBody>
      </p:sp>
      <p:sp>
        <p:nvSpPr>
          <p:cNvPr id="17"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18" name="PlaceHolder 4"/>
          <p:cNvSpPr>
            <a:spLocks noGrp="1"/>
          </p:cNvSpPr>
          <p:nvPr>
            <p:ph type="body"/>
          </p:nvPr>
        </p:nvSpPr>
        <p:spPr>
          <a:xfrm>
            <a:off x="4673520" y="3681720"/>
            <a:ext cx="4015440" cy="18968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5160"/>
          </a:xfrm>
          <a:prstGeom prst="rect">
            <a:avLst/>
          </a:prstGeom>
        </p:spPr>
        <p:txBody>
          <a:bodyPr anchor="ctr" bIns="0" lIns="0" rIns="0" tIns="0" wrap="none"/>
          <a:p>
            <a:pPr algn="ctr"/>
            <a:endParaRPr/>
          </a:p>
        </p:txBody>
      </p:sp>
      <p:sp>
        <p:nvSpPr>
          <p:cNvPr id="20"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21"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22" name="PlaceHolder 4"/>
          <p:cNvSpPr>
            <a:spLocks noGrp="1"/>
          </p:cNvSpPr>
          <p:nvPr>
            <p:ph type="body"/>
          </p:nvPr>
        </p:nvSpPr>
        <p:spPr>
          <a:xfrm>
            <a:off x="457200" y="3681720"/>
            <a:ext cx="8228520" cy="18968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8880" cy="1144800"/>
          </a:xfrm>
          <a:prstGeom prst="rect">
            <a:avLst/>
          </a:prstGeom>
        </p:spPr>
        <p:txBody>
          <a:bodyPr anchor="ctr" bIns="0" lIns="0" rIns="0" tIns="0" wrap="none"/>
          <a:p>
            <a:pPr algn="ctr"/>
            <a:r>
              <a:rPr lang="en-US"/>
              <a:t>Click to edit the title text format</a:t>
            </a:r>
            <a:endParaRPr/>
          </a:p>
        </p:txBody>
      </p:sp>
      <p:sp>
        <p:nvSpPr>
          <p:cNvPr id="1" name="PlaceHolder 2"/>
          <p:cNvSpPr>
            <a:spLocks noGrp="1"/>
          </p:cNvSpPr>
          <p:nvPr>
            <p:ph type="body"/>
          </p:nvPr>
        </p:nvSpPr>
        <p:spPr>
          <a:xfrm>
            <a:off x="457200" y="1604520"/>
            <a:ext cx="8229240" cy="3977640"/>
          </a:xfrm>
          <a:prstGeom prst="rect">
            <a:avLst/>
          </a:prstGeom>
        </p:spPr>
        <p:txBody>
          <a:bodyPr bIns="0" lIns="0" rIns="0" tIns="0" wrap="none"/>
          <a:p>
            <a:pPr>
              <a:buSzPct val="25000"/>
              <a:buFont typeface="StarSymbol"/>
              <a:buChar char=""/>
            </a:pPr>
            <a:r>
              <a:rPr lang="en-US"/>
              <a:t>Click to edit the outline text format</a:t>
            </a:r>
            <a:endParaRPr/>
          </a:p>
          <a:p>
            <a:pPr lvl="1">
              <a:buSzPct val="25000"/>
              <a:buFont typeface="StarSymbol"/>
              <a:buChar char=""/>
            </a:pPr>
            <a:r>
              <a:rPr lang="en-US"/>
              <a:t>Second Outline Level</a:t>
            </a:r>
            <a:endParaRPr/>
          </a:p>
          <a:p>
            <a:pPr lvl="2">
              <a:buSzPct val="25000"/>
              <a:buFont typeface="StarSymbol"/>
              <a:buChar char=""/>
            </a:pPr>
            <a:r>
              <a:rPr lang="en-US"/>
              <a:t>Third Outline Level</a:t>
            </a:r>
            <a:endParaRPr/>
          </a:p>
          <a:p>
            <a:pPr lvl="3">
              <a:buSzPct val="25000"/>
              <a:buFont typeface="StarSymbol"/>
              <a:buChar char=""/>
            </a:pPr>
            <a:r>
              <a:rPr lang="en-US"/>
              <a:t>Fourth Outline Level</a:t>
            </a:r>
            <a:endParaRPr/>
          </a:p>
          <a:p>
            <a:pPr lvl="4">
              <a:buSzPct val="25000"/>
              <a:buFont typeface="StarSymbol"/>
              <a:buChar char=""/>
            </a:pPr>
            <a:r>
              <a:rPr lang="en-US"/>
              <a:t>Fifth Outline Level</a:t>
            </a:r>
            <a:endParaRPr/>
          </a:p>
          <a:p>
            <a:pPr lvl="5">
              <a:buSzPct val="25000"/>
              <a:buFont typeface="StarSymbol"/>
              <a:buChar char=""/>
            </a:pPr>
            <a:r>
              <a:rPr lang="en-US"/>
              <a:t>Sixth Outline Level</a:t>
            </a:r>
            <a:endParaRPr/>
          </a:p>
          <a:p>
            <a:pPr lvl="6">
              <a:buSzPct val="25000"/>
              <a:buFont typeface="StarSymbol"/>
              <a:buChar char=""/>
            </a:pPr>
            <a:r>
              <a:rPr lang="en-US"/>
              <a:t>Seventh Outline Level</a:t>
            </a:r>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p:spPr>
        <p:txBody>
          <a:bodyPr anchor="ctr" bIns="0" lIns="0" rIns="0" tIns="0" wrap="none"/>
          <a:p>
            <a:pPr algn="ctr"/>
            <a:r>
              <a:rPr lang="en-US"/>
              <a:t>Click to edit the title text format</a:t>
            </a:r>
            <a:endParaRPr/>
          </a:p>
        </p:txBody>
      </p:sp>
      <p:sp>
        <p:nvSpPr>
          <p:cNvPr id="37" name="PlaceHolder 2"/>
          <p:cNvSpPr>
            <a:spLocks noGrp="1"/>
          </p:cNvSpPr>
          <p:nvPr>
            <p:ph type="body"/>
          </p:nvPr>
        </p:nvSpPr>
        <p:spPr>
          <a:xfrm>
            <a:off x="457200" y="1604520"/>
            <a:ext cx="8229240" cy="3977640"/>
          </a:xfrm>
          <a:prstGeom prst="rect">
            <a:avLst/>
          </a:prstGeom>
        </p:spPr>
        <p:txBody>
          <a:bodyPr bIns="0" lIns="0" rIns="0" tIns="0" wrap="none"/>
          <a:p>
            <a:pPr>
              <a:buSzPct val="25000"/>
              <a:buFont typeface="StarSymbol"/>
              <a:buChar char=""/>
            </a:pPr>
            <a:r>
              <a:rPr lang="en-US"/>
              <a:t>Click to edit the outline text format</a:t>
            </a:r>
            <a:endParaRPr/>
          </a:p>
          <a:p>
            <a:pPr lvl="1">
              <a:buSzPct val="25000"/>
              <a:buFont typeface="StarSymbol"/>
              <a:buChar char=""/>
            </a:pPr>
            <a:r>
              <a:rPr lang="en-US"/>
              <a:t>Second Outline Level</a:t>
            </a:r>
            <a:endParaRPr/>
          </a:p>
          <a:p>
            <a:pPr lvl="2">
              <a:buSzPct val="25000"/>
              <a:buFont typeface="StarSymbol"/>
              <a:buChar char=""/>
            </a:pPr>
            <a:r>
              <a:rPr lang="en-US"/>
              <a:t>Third Outline Level</a:t>
            </a:r>
            <a:endParaRPr/>
          </a:p>
          <a:p>
            <a:pPr lvl="3">
              <a:buSzPct val="25000"/>
              <a:buFont typeface="StarSymbol"/>
              <a:buChar char=""/>
            </a:pPr>
            <a:r>
              <a:rPr lang="en-US"/>
              <a:t>Fourth Outline Level</a:t>
            </a:r>
            <a:endParaRPr/>
          </a:p>
          <a:p>
            <a:pPr lvl="4">
              <a:buSzPct val="25000"/>
              <a:buFont typeface="StarSymbol"/>
              <a:buChar char=""/>
            </a:pPr>
            <a:r>
              <a:rPr lang="en-US"/>
              <a:t>Fifth Outline Level</a:t>
            </a:r>
            <a:endParaRPr/>
          </a:p>
          <a:p>
            <a:pPr lvl="5">
              <a:buSzPct val="25000"/>
              <a:buFont typeface="StarSymbol"/>
              <a:buChar char=""/>
            </a:pPr>
            <a:r>
              <a:rPr lang="en-US"/>
              <a:t>Sixth Outline Level</a:t>
            </a:r>
            <a:endParaRPr/>
          </a:p>
          <a:p>
            <a:pPr lvl="6">
              <a:buSzPct val="25000"/>
              <a:buFont typeface="StarSymbol"/>
              <a:buChar char=""/>
            </a:pPr>
            <a:r>
              <a:rPr lang="en-US"/>
              <a:t>Seventh Outline Level</a:t>
            </a:r>
            <a:endParaRPr/>
          </a:p>
        </p:txBody>
      </p:sp>
    </p:spTree>
  </p:cSld>
  <p:clrMap accent1="accent1" accent2="accent2" accent3="accent3" accent4="accent4" accent5="accent5" accent6="accent6" bg1="lt1" bg2="lt2" folHlink="folHlink" hlink="hlink" tx1="dk1" tx2="dk2"/>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273600"/>
            <a:ext cx="8229240" cy="1144800"/>
          </a:xfrm>
          <a:prstGeom prst="rect">
            <a:avLst/>
          </a:prstGeom>
        </p:spPr>
        <p:txBody>
          <a:bodyPr anchor="ctr" bIns="0" lIns="0" rIns="0" tIns="0" wrap="none"/>
          <a:p>
            <a:pPr algn="ctr"/>
            <a:r>
              <a:rPr lang="en-US"/>
              <a:t>Click to edit the title text format</a:t>
            </a:r>
            <a:endParaRPr/>
          </a:p>
        </p:txBody>
      </p:sp>
      <p:sp>
        <p:nvSpPr>
          <p:cNvPr id="73" name="PlaceHolder 2"/>
          <p:cNvSpPr>
            <a:spLocks noGrp="1"/>
          </p:cNvSpPr>
          <p:nvPr>
            <p:ph type="body"/>
          </p:nvPr>
        </p:nvSpPr>
        <p:spPr>
          <a:xfrm>
            <a:off x="457200" y="1604520"/>
            <a:ext cx="8229240" cy="3977640"/>
          </a:xfrm>
          <a:prstGeom prst="rect">
            <a:avLst/>
          </a:prstGeom>
        </p:spPr>
        <p:txBody>
          <a:bodyPr bIns="0" lIns="0" rIns="0" tIns="0" wrap="none"/>
          <a:p>
            <a:pPr>
              <a:buSzPct val="25000"/>
              <a:buFont typeface="StarSymbol"/>
              <a:buChar char=""/>
            </a:pPr>
            <a:r>
              <a:rPr lang="en-US"/>
              <a:t>Click to edit the outline text format</a:t>
            </a:r>
            <a:endParaRPr/>
          </a:p>
          <a:p>
            <a:pPr lvl="1">
              <a:buSzPct val="25000"/>
              <a:buFont typeface="StarSymbol"/>
              <a:buChar char=""/>
            </a:pPr>
            <a:r>
              <a:rPr lang="en-US"/>
              <a:t>Second Outline Level</a:t>
            </a:r>
            <a:endParaRPr/>
          </a:p>
          <a:p>
            <a:pPr lvl="2">
              <a:buSzPct val="25000"/>
              <a:buFont typeface="StarSymbol"/>
              <a:buChar char=""/>
            </a:pPr>
            <a:r>
              <a:rPr lang="en-US"/>
              <a:t>Third Outline Level</a:t>
            </a:r>
            <a:endParaRPr/>
          </a:p>
          <a:p>
            <a:pPr lvl="3">
              <a:buSzPct val="25000"/>
              <a:buFont typeface="StarSymbol"/>
              <a:buChar char=""/>
            </a:pPr>
            <a:r>
              <a:rPr lang="en-US"/>
              <a:t>Fourth Outline Level</a:t>
            </a:r>
            <a:endParaRPr/>
          </a:p>
          <a:p>
            <a:pPr lvl="4">
              <a:buSzPct val="25000"/>
              <a:buFont typeface="StarSymbol"/>
              <a:buChar char=""/>
            </a:pPr>
            <a:r>
              <a:rPr lang="en-US"/>
              <a:t>Fifth Outline Level</a:t>
            </a:r>
            <a:endParaRPr/>
          </a:p>
          <a:p>
            <a:pPr lvl="5">
              <a:buSzPct val="25000"/>
              <a:buFont typeface="StarSymbol"/>
              <a:buChar char=""/>
            </a:pPr>
            <a:r>
              <a:rPr lang="en-US"/>
              <a:t>Sixth Outline Level</a:t>
            </a:r>
            <a:endParaRPr/>
          </a:p>
          <a:p>
            <a:pPr lvl="6">
              <a:buSzPct val="25000"/>
              <a:buFont typeface="StarSymbol"/>
              <a:buChar char=""/>
            </a:pPr>
            <a:r>
              <a:rPr lang="en-US"/>
              <a:t>Seventh Outline Level</a:t>
            </a:r>
            <a:endParaRPr/>
          </a:p>
        </p:txBody>
      </p:sp>
    </p:spTree>
  </p:cSld>
  <p:clrMap accent1="accent1" accent2="accent2" accent3="accent3" accent4="accent4" accent5="accent5" accent6="accent6" bg1="lt1" bg2="lt2" folHlink="folHlink" hlink="hlink" tx1="dk1" tx2="dk2"/>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image" Target="../media/image9.png"/><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3" name="CustomShape 1"/>
          <p:cNvSpPr/>
          <p:nvPr/>
        </p:nvSpPr>
        <p:spPr>
          <a:xfrm>
            <a:off x="457200" y="2324880"/>
            <a:ext cx="8225640" cy="1139040"/>
          </a:xfrm>
          <a:prstGeom prst="rect">
            <a:avLst/>
          </a:prstGeom>
          <a:noFill/>
        </p:spPr>
        <p:txBody>
          <a:bodyPr anchor="ctr" bIns="45000" lIns="90000" rIns="90000" tIns="45000"/>
          <a:p>
            <a:pPr algn="ctr">
              <a:lnSpc>
                <a:spcPct val="100000"/>
              </a:lnSpc>
            </a:pPr>
            <a:r>
              <a:rPr lang="en-US" sz="4400">
                <a:solidFill>
                  <a:srgbClr val="000000"/>
                </a:solidFill>
                <a:latin typeface="Calibri"/>
                <a:ea typeface="DejaVu Sans"/>
              </a:rPr>
              <a:t>BIEN3 architecture</a:t>
            </a:r>
            <a:endParaRPr/>
          </a:p>
        </p:txBody>
      </p:sp>
      <p:sp>
        <p:nvSpPr>
          <p:cNvPr id="114" name="CustomShape 2"/>
          <p:cNvSpPr/>
          <p:nvPr/>
        </p:nvSpPr>
        <p:spPr>
          <a:xfrm>
            <a:off x="457200" y="5079600"/>
            <a:ext cx="3109320" cy="1458360"/>
          </a:xfrm>
          <a:prstGeom prst="rect">
            <a:avLst/>
          </a:prstGeom>
          <a:noFill/>
        </p:spPr>
        <p:txBody>
          <a:bodyPr bIns="45000" lIns="90000" rIns="90000" tIns="45000"/>
          <a:p>
            <a:pPr>
              <a:lnSpc>
                <a:spcPct val="100000"/>
              </a:lnSpc>
            </a:pPr>
            <a:r>
              <a:rPr lang="en-US">
                <a:solidFill>
                  <a:srgbClr val="000000"/>
                </a:solidFill>
                <a:latin typeface="Calibri"/>
                <a:ea typeface="DejaVu Sans"/>
              </a:rPr>
              <a:t>Ver. 2.0 (new-style import)</a:t>
            </a:r>
            <a:endParaRPr/>
          </a:p>
          <a:p>
            <a:pPr>
              <a:lnSpc>
                <a:spcPct val="100000"/>
              </a:lnSpc>
            </a:pPr>
            <a:r>
              <a:rPr lang="en-US">
                <a:solidFill>
                  <a:srgbClr val="000000"/>
                </a:solidFill>
                <a:latin typeface="Calibri"/>
                <a:ea typeface="DejaVu Sans"/>
              </a:rPr>
              <a:t>Prepared by: Brad</a:t>
            </a:r>
            <a:endParaRPr/>
          </a:p>
          <a:p>
            <a:pPr>
              <a:lnSpc>
                <a:spcPct val="100000"/>
              </a:lnSpc>
            </a:pPr>
            <a:r>
              <a:rPr lang="en-US">
                <a:solidFill>
                  <a:srgbClr val="000000"/>
                </a:solidFill>
                <a:latin typeface="Calibri"/>
                <a:ea typeface="DejaVu Sans"/>
              </a:rPr>
              <a:t>Date: 20 June 2013</a:t>
            </a:r>
            <a:endParaRPr/>
          </a:p>
          <a:p>
            <a:pPr>
              <a:lnSpc>
                <a:spcPct val="100000"/>
              </a:lnSpc>
            </a:pPr>
            <a:r>
              <a:rPr lang="en-US">
                <a:solidFill>
                  <a:srgbClr val="000000"/>
                </a:solidFill>
                <a:latin typeface="Calibri"/>
                <a:ea typeface="DejaVu Sans"/>
              </a:rPr>
              <a:t>Revised by: [original]</a:t>
            </a:r>
            <a:endParaRPr/>
          </a:p>
          <a:p>
            <a:pPr>
              <a:lnSpc>
                <a:spcPct val="100000"/>
              </a:lnSpc>
            </a:pPr>
            <a:r>
              <a:rPr lang="en-US">
                <a:solidFill>
                  <a:srgbClr val="000000"/>
                </a:solidFill>
                <a:latin typeface="Calibri"/>
                <a:ea typeface="DejaVu Sans"/>
              </a:rPr>
              <a:t>Revision date: [original]</a:t>
            </a:r>
            <a:endParaRPr/>
          </a:p>
        </p:txBody>
      </p:sp>
      <p:pic>
        <p:nvPicPr>
          <p:cNvPr descr="" id="115" name="Picture 2"/>
          <p:cNvPicPr/>
          <p:nvPr/>
        </p:nvPicPr>
        <p:blipFill>
          <a:blip r:embed="rId1"/>
          <a:stretch>
            <a:fillRect/>
          </a:stretch>
        </p:blipFill>
        <p:spPr>
          <a:xfrm>
            <a:off x="6211800" y="5414040"/>
            <a:ext cx="2193120" cy="859680"/>
          </a:xfrm>
          <a:prstGeom prst="rect">
            <a:avLst/>
          </a:prstGeom>
        </p:spPr>
      </p:pic>
    </p:spTree>
  </p:cSld>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6" name="CustomShape 1"/>
          <p:cNvSpPr/>
          <p:nvPr/>
        </p:nvSpPr>
        <p:spPr>
          <a:xfrm>
            <a:off x="553680" y="2868120"/>
            <a:ext cx="990720" cy="975240"/>
          </a:xfrm>
          <a:prstGeom prst="flowChartMagneticDisk">
            <a:avLst/>
          </a:prstGeom>
          <a:solidFill>
            <a:srgbClr val="953735"/>
          </a:solidFill>
          <a:ln w="9360">
            <a:solidFill>
              <a:srgbClr val="000000"/>
            </a:solidFill>
            <a:round/>
          </a:ln>
        </p:spPr>
      </p:sp>
      <p:sp>
        <p:nvSpPr>
          <p:cNvPr id="117" name="CustomShape 2"/>
          <p:cNvSpPr/>
          <p:nvPr/>
        </p:nvSpPr>
        <p:spPr>
          <a:xfrm>
            <a:off x="786960" y="4189680"/>
            <a:ext cx="516240" cy="523800"/>
          </a:xfrm>
          <a:prstGeom prst="foldedCorner">
            <a:avLst>
              <a:gd fmla="val 16667" name="adj"/>
            </a:avLst>
          </a:prstGeom>
          <a:solidFill>
            <a:srgbClr val="fcd5b5"/>
          </a:solidFill>
          <a:ln w="9360">
            <a:solidFill>
              <a:srgbClr val="000000"/>
            </a:solidFill>
            <a:round/>
          </a:ln>
        </p:spPr>
      </p:sp>
      <p:sp>
        <p:nvSpPr>
          <p:cNvPr id="118" name="CustomShape 3"/>
          <p:cNvSpPr/>
          <p:nvPr/>
        </p:nvSpPr>
        <p:spPr>
          <a:xfrm>
            <a:off x="754200" y="4980600"/>
            <a:ext cx="638640" cy="914760"/>
          </a:xfrm>
          <a:prstGeom prst="foldedCorner">
            <a:avLst>
              <a:gd fmla="val 16667" name="adj"/>
            </a:avLst>
          </a:prstGeom>
          <a:solidFill>
            <a:srgbClr val="ccc1da"/>
          </a:solidFill>
          <a:ln w="9360">
            <a:solidFill>
              <a:srgbClr val="000000"/>
            </a:solidFill>
            <a:round/>
          </a:ln>
        </p:spPr>
      </p:sp>
      <p:sp>
        <p:nvSpPr>
          <p:cNvPr id="119" name="CustomShape 4"/>
          <p:cNvSpPr/>
          <p:nvPr/>
        </p:nvSpPr>
        <p:spPr>
          <a:xfrm>
            <a:off x="2221200" y="3418560"/>
            <a:ext cx="623520" cy="360"/>
          </a:xfrm>
          <a:prstGeom prst="straightConnector1">
            <a:avLst/>
          </a:prstGeom>
          <a:noFill/>
          <a:ln w="25560">
            <a:solidFill>
              <a:srgbClr val="953735"/>
            </a:solidFill>
            <a:round/>
            <a:tailEnd len="med" type="triangle" w="med"/>
          </a:ln>
        </p:spPr>
      </p:sp>
      <p:sp>
        <p:nvSpPr>
          <p:cNvPr id="120" name="CustomShape 5"/>
          <p:cNvSpPr/>
          <p:nvPr/>
        </p:nvSpPr>
        <p:spPr>
          <a:xfrm>
            <a:off x="2221200" y="4495320"/>
            <a:ext cx="623520" cy="360"/>
          </a:xfrm>
          <a:prstGeom prst="straightConnector1">
            <a:avLst/>
          </a:prstGeom>
          <a:noFill/>
          <a:ln w="25560">
            <a:solidFill>
              <a:srgbClr val="e46c0a"/>
            </a:solidFill>
            <a:round/>
            <a:tailEnd len="med" type="triangle" w="med"/>
          </a:ln>
        </p:spPr>
      </p:sp>
      <p:sp>
        <p:nvSpPr>
          <p:cNvPr id="121" name="CustomShape 6"/>
          <p:cNvSpPr/>
          <p:nvPr/>
        </p:nvSpPr>
        <p:spPr>
          <a:xfrm>
            <a:off x="2221200" y="5424120"/>
            <a:ext cx="623520" cy="360"/>
          </a:xfrm>
          <a:prstGeom prst="straightConnector1">
            <a:avLst/>
          </a:prstGeom>
          <a:noFill/>
          <a:ln w="25560">
            <a:solidFill>
              <a:srgbClr val="604a7b"/>
            </a:solidFill>
            <a:round/>
            <a:tailEnd len="med" type="triangle" w="med"/>
          </a:ln>
        </p:spPr>
      </p:sp>
      <p:sp>
        <p:nvSpPr>
          <p:cNvPr id="122" name="CustomShape 7"/>
          <p:cNvSpPr/>
          <p:nvPr/>
        </p:nvSpPr>
        <p:spPr>
          <a:xfrm>
            <a:off x="324000" y="1649520"/>
            <a:ext cx="1296720" cy="635400"/>
          </a:xfrm>
          <a:prstGeom prst="rect">
            <a:avLst/>
          </a:prstGeom>
          <a:noFill/>
        </p:spPr>
        <p:txBody>
          <a:bodyPr bIns="45000" lIns="90000" rIns="90000" tIns="45000"/>
          <a:p>
            <a:pPr algn="ctr">
              <a:lnSpc>
                <a:spcPct val="100000"/>
              </a:lnSpc>
            </a:pPr>
            <a:r>
              <a:rPr lang="en-US">
                <a:solidFill>
                  <a:srgbClr val="000000"/>
                </a:solidFill>
                <a:latin typeface="Calibri"/>
                <a:ea typeface="DejaVu Sans"/>
              </a:rPr>
              <a:t>Raw source data</a:t>
            </a:r>
            <a:endParaRPr/>
          </a:p>
        </p:txBody>
      </p:sp>
      <p:sp>
        <p:nvSpPr>
          <p:cNvPr id="123" name="CustomShape 8"/>
          <p:cNvSpPr/>
          <p:nvPr/>
        </p:nvSpPr>
        <p:spPr>
          <a:xfrm>
            <a:off x="3147840" y="1541520"/>
            <a:ext cx="1590840" cy="635400"/>
          </a:xfrm>
          <a:prstGeom prst="rect">
            <a:avLst/>
          </a:prstGeom>
          <a:noFill/>
        </p:spPr>
        <p:txBody>
          <a:bodyPr bIns="45000" lIns="90000" rIns="90000" tIns="45000"/>
          <a:p>
            <a:pPr algn="ctr">
              <a:lnSpc>
                <a:spcPct val="100000"/>
              </a:lnSpc>
            </a:pPr>
            <a:r>
              <a:rPr lang="en-US">
                <a:solidFill>
                  <a:srgbClr val="000000"/>
                </a:solidFill>
                <a:latin typeface="Calibri"/>
                <a:ea typeface="DejaVu Sans"/>
              </a:rPr>
              <a:t>Source-specific s</a:t>
            </a:r>
            <a:r>
              <a:rPr lang="en-US">
                <a:solidFill>
                  <a:srgbClr val="000000"/>
                </a:solidFill>
                <a:latin typeface="Calibri"/>
                <a:ea typeface="Calibri"/>
              </a:rPr>
              <a:t>taging tables</a:t>
            </a:r>
            <a:endParaRPr/>
          </a:p>
        </p:txBody>
      </p:sp>
      <p:sp>
        <p:nvSpPr>
          <p:cNvPr id="124" name="CustomShape 9"/>
          <p:cNvSpPr/>
          <p:nvPr/>
        </p:nvSpPr>
        <p:spPr>
          <a:xfrm>
            <a:off x="1194480" y="719280"/>
            <a:ext cx="2733840" cy="729000"/>
          </a:xfrm>
          <a:prstGeom prst="roundRect">
            <a:avLst>
              <a:gd fmla="val 16667" name="adj"/>
            </a:avLst>
          </a:prstGeom>
          <a:noFill/>
          <a:ln w="9360">
            <a:solidFill>
              <a:srgbClr val="000000"/>
            </a:solidFill>
            <a:round/>
          </a:ln>
        </p:spPr>
        <p:txBody>
          <a:bodyPr anchor="ctr" bIns="45000" lIns="90000" rIns="90000" tIns="45000"/>
          <a:p>
            <a:pPr>
              <a:lnSpc>
                <a:spcPct val="100000"/>
              </a:lnSpc>
            </a:pPr>
            <a:r>
              <a:rPr lang="en-US" sz="1400">
                <a:solidFill>
                  <a:srgbClr val="000000"/>
                </a:solidFill>
                <a:latin typeface="Calibri"/>
                <a:ea typeface="DejaVu Sans"/>
              </a:rPr>
              <a:t>Source-specific loading and stage I (s</a:t>
            </a:r>
            <a:r>
              <a:rPr lang="en-US" sz="1400">
                <a:solidFill>
                  <a:srgbClr val="000000"/>
                </a:solidFill>
                <a:latin typeface="Calibri"/>
                <a:ea typeface="Calibri"/>
              </a:rPr>
              <a:t>ource-specific) validation scripts</a:t>
            </a:r>
            <a:endParaRPr/>
          </a:p>
          <a:p>
            <a:pPr>
              <a:lnSpc>
                <a:spcPct val="100000"/>
              </a:lnSpc>
            </a:pPr>
            <a:r>
              <a:rPr lang="en-US" sz="1400">
                <a:solidFill>
                  <a:srgbClr val="000000"/>
                </a:solidFill>
                <a:latin typeface="Calibri"/>
                <a:ea typeface="Calibri"/>
              </a:rPr>
              <a:t>e.g. FIA, GBIF filtering</a:t>
            </a:r>
            <a:endParaRPr/>
          </a:p>
        </p:txBody>
      </p:sp>
      <p:sp>
        <p:nvSpPr>
          <p:cNvPr id="125" name="CustomShape 10"/>
          <p:cNvSpPr/>
          <p:nvPr/>
        </p:nvSpPr>
        <p:spPr>
          <a:xfrm>
            <a:off x="2496240" y="1602000"/>
            <a:ext cx="360" cy="1399320"/>
          </a:xfrm>
          <a:prstGeom prst="straightConnector1">
            <a:avLst/>
          </a:prstGeom>
          <a:noFill/>
          <a:ln w="25560">
            <a:solidFill>
              <a:srgbClr val="000000"/>
            </a:solidFill>
            <a:round/>
            <a:tailEnd len="med" type="triangle" w="med"/>
          </a:ln>
        </p:spPr>
      </p:sp>
      <p:sp>
        <p:nvSpPr>
          <p:cNvPr id="126" name="CustomShape 11"/>
          <p:cNvSpPr/>
          <p:nvPr/>
        </p:nvSpPr>
        <p:spPr>
          <a:xfrm>
            <a:off x="840600" y="6049440"/>
            <a:ext cx="8117640" cy="361080"/>
          </a:xfrm>
          <a:prstGeom prst="rect">
            <a:avLst/>
          </a:prstGeom>
          <a:noFill/>
        </p:spPr>
        <p:txBody>
          <a:bodyPr bIns="45000" lIns="90000" rIns="90000" tIns="45000"/>
          <a:p>
            <a:pPr>
              <a:lnSpc>
                <a:spcPct val="100000"/>
              </a:lnSpc>
            </a:pPr>
            <a:r>
              <a:rPr lang="en-US">
                <a:solidFill>
                  <a:srgbClr val="000000"/>
                </a:solidFill>
                <a:latin typeface="Calibri"/>
                <a:ea typeface="DejaVu Sans"/>
              </a:rPr>
              <a:t>Green indicates VegCore terms, remaining colors are columns unique to each source.</a:t>
            </a:r>
            <a:endParaRPr/>
          </a:p>
        </p:txBody>
      </p:sp>
      <p:sp>
        <p:nvSpPr>
          <p:cNvPr id="127" name="CustomShape 12"/>
          <p:cNvSpPr/>
          <p:nvPr/>
        </p:nvSpPr>
        <p:spPr>
          <a:xfrm>
            <a:off x="294120" y="170280"/>
            <a:ext cx="8359920" cy="452520"/>
          </a:xfrm>
          <a:prstGeom prst="rect">
            <a:avLst/>
          </a:prstGeom>
          <a:noFill/>
        </p:spPr>
        <p:txBody>
          <a:bodyPr bIns="45000" lIns="90000" rIns="90000" tIns="45000"/>
          <a:p>
            <a:pPr>
              <a:lnSpc>
                <a:spcPct val="100000"/>
              </a:lnSpc>
            </a:pPr>
            <a:r>
              <a:rPr b="1" lang="en-US" sz="2400">
                <a:solidFill>
                  <a:srgbClr val="000000"/>
                </a:solidFill>
                <a:latin typeface="Calibri"/>
                <a:ea typeface="DejaVu Sans"/>
              </a:rPr>
              <a:t>I. Initial import: mapping, subsetting, and loading to data stores</a:t>
            </a:r>
            <a:endParaRPr/>
          </a:p>
        </p:txBody>
      </p:sp>
      <p:sp>
        <p:nvSpPr>
          <p:cNvPr id="128" name="CustomShape 13"/>
          <p:cNvSpPr/>
          <p:nvPr/>
        </p:nvSpPr>
        <p:spPr>
          <a:xfrm>
            <a:off x="3709080" y="2866680"/>
            <a:ext cx="783720" cy="1128240"/>
          </a:xfrm>
          <a:prstGeom prst="foldedCorner">
            <a:avLst>
              <a:gd fmla="val 16667" name="adj"/>
            </a:avLst>
          </a:prstGeom>
          <a:solidFill>
            <a:srgbClr val="953735"/>
          </a:solidFill>
          <a:ln w="9360">
            <a:solidFill>
              <a:srgbClr val="000000"/>
            </a:solidFill>
            <a:round/>
          </a:ln>
        </p:spPr>
      </p:sp>
      <p:sp>
        <p:nvSpPr>
          <p:cNvPr id="129" name="CustomShape 14"/>
          <p:cNvSpPr/>
          <p:nvPr/>
        </p:nvSpPr>
        <p:spPr>
          <a:xfrm>
            <a:off x="3270240" y="2866680"/>
            <a:ext cx="659520" cy="1130040"/>
          </a:xfrm>
          <a:prstGeom prst="rect">
            <a:avLst/>
          </a:prstGeom>
          <a:solidFill>
            <a:srgbClr val="c3d69b"/>
          </a:solidFill>
          <a:ln w="9360">
            <a:solidFill>
              <a:srgbClr val="000000"/>
            </a:solidFill>
            <a:round/>
          </a:ln>
        </p:spPr>
      </p:sp>
      <p:sp>
        <p:nvSpPr>
          <p:cNvPr id="130" name="CustomShape 15"/>
          <p:cNvSpPr/>
          <p:nvPr/>
        </p:nvSpPr>
        <p:spPr>
          <a:xfrm>
            <a:off x="3411720" y="4178520"/>
            <a:ext cx="358560" cy="570240"/>
          </a:xfrm>
          <a:prstGeom prst="foldedCorner">
            <a:avLst>
              <a:gd fmla="val 16667" name="adj"/>
            </a:avLst>
          </a:prstGeom>
          <a:solidFill>
            <a:srgbClr val="fcd5b5"/>
          </a:solidFill>
          <a:ln w="9360">
            <a:solidFill>
              <a:srgbClr val="000000"/>
            </a:solidFill>
            <a:round/>
          </a:ln>
        </p:spPr>
      </p:sp>
      <p:sp>
        <p:nvSpPr>
          <p:cNvPr id="131" name="CustomShape 16"/>
          <p:cNvSpPr/>
          <p:nvPr/>
        </p:nvSpPr>
        <p:spPr>
          <a:xfrm>
            <a:off x="3270240" y="4178520"/>
            <a:ext cx="330840" cy="572040"/>
          </a:xfrm>
          <a:prstGeom prst="rect">
            <a:avLst/>
          </a:prstGeom>
          <a:solidFill>
            <a:srgbClr val="c3d69b"/>
          </a:solidFill>
          <a:ln w="9360">
            <a:solidFill>
              <a:srgbClr val="000000"/>
            </a:solidFill>
            <a:round/>
          </a:ln>
        </p:spPr>
      </p:sp>
      <p:sp>
        <p:nvSpPr>
          <p:cNvPr id="132" name="CustomShape 17"/>
          <p:cNvSpPr/>
          <p:nvPr/>
        </p:nvSpPr>
        <p:spPr>
          <a:xfrm>
            <a:off x="3507480" y="4959360"/>
            <a:ext cx="422280" cy="934200"/>
          </a:xfrm>
          <a:prstGeom prst="foldedCorner">
            <a:avLst>
              <a:gd fmla="val 16667" name="adj"/>
            </a:avLst>
          </a:prstGeom>
          <a:solidFill>
            <a:srgbClr val="ccc1da"/>
          </a:solidFill>
          <a:ln w="9360">
            <a:solidFill>
              <a:srgbClr val="000000"/>
            </a:solidFill>
            <a:round/>
          </a:ln>
        </p:spPr>
      </p:sp>
      <p:sp>
        <p:nvSpPr>
          <p:cNvPr id="133" name="CustomShape 18"/>
          <p:cNvSpPr/>
          <p:nvPr/>
        </p:nvSpPr>
        <p:spPr>
          <a:xfrm>
            <a:off x="3270240" y="4959360"/>
            <a:ext cx="434880" cy="934200"/>
          </a:xfrm>
          <a:prstGeom prst="rect">
            <a:avLst/>
          </a:prstGeom>
          <a:solidFill>
            <a:srgbClr val="c3d69b"/>
          </a:solidFill>
          <a:ln w="9360">
            <a:solidFill>
              <a:srgbClr val="000000"/>
            </a:solidFill>
            <a:round/>
          </a:ln>
        </p:spPr>
      </p:sp>
      <p:sp>
        <p:nvSpPr>
          <p:cNvPr id="134" name="CustomShape 19"/>
          <p:cNvSpPr/>
          <p:nvPr/>
        </p:nvSpPr>
        <p:spPr>
          <a:xfrm>
            <a:off x="3243600" y="3265560"/>
            <a:ext cx="718920" cy="254160"/>
          </a:xfrm>
          <a:prstGeom prst="rect">
            <a:avLst/>
          </a:prstGeom>
          <a:noFill/>
        </p:spPr>
        <p:txBody>
          <a:bodyPr bIns="45000" lIns="90000" rIns="90000" tIns="45000"/>
          <a:p>
            <a:pPr>
              <a:lnSpc>
                <a:spcPct val="100000"/>
              </a:lnSpc>
            </a:pPr>
            <a:r>
              <a:rPr b="1" lang="en-US" sz="1100">
                <a:solidFill>
                  <a:srgbClr val="000000"/>
                </a:solidFill>
                <a:latin typeface="Calibri"/>
                <a:ea typeface="DejaVu Sans"/>
              </a:rPr>
              <a:t>VegCore</a:t>
            </a:r>
            <a:endParaRPr/>
          </a:p>
        </p:txBody>
      </p:sp>
      <p:sp>
        <p:nvSpPr>
          <p:cNvPr id="135" name="CustomShape 20"/>
          <p:cNvSpPr/>
          <p:nvPr/>
        </p:nvSpPr>
        <p:spPr>
          <a:xfrm>
            <a:off x="2908800" y="4364640"/>
            <a:ext cx="718920" cy="254160"/>
          </a:xfrm>
          <a:prstGeom prst="rect">
            <a:avLst/>
          </a:prstGeom>
          <a:noFill/>
        </p:spPr>
        <p:txBody>
          <a:bodyPr bIns="45000" lIns="90000" rIns="90000" tIns="45000"/>
          <a:p>
            <a:pPr>
              <a:lnSpc>
                <a:spcPct val="100000"/>
              </a:lnSpc>
            </a:pPr>
            <a:r>
              <a:rPr b="1" lang="en-US" sz="1100">
                <a:solidFill>
                  <a:srgbClr val="000000"/>
                </a:solidFill>
                <a:latin typeface="Calibri"/>
                <a:ea typeface="DejaVu Sans"/>
              </a:rPr>
              <a:t>VegCore</a:t>
            </a:r>
            <a:endParaRPr/>
          </a:p>
        </p:txBody>
      </p:sp>
      <p:sp>
        <p:nvSpPr>
          <p:cNvPr id="136" name="CustomShape 21"/>
          <p:cNvSpPr/>
          <p:nvPr/>
        </p:nvSpPr>
        <p:spPr>
          <a:xfrm>
            <a:off x="2986200" y="5293080"/>
            <a:ext cx="718920" cy="254160"/>
          </a:xfrm>
          <a:prstGeom prst="rect">
            <a:avLst/>
          </a:prstGeom>
          <a:noFill/>
        </p:spPr>
        <p:txBody>
          <a:bodyPr bIns="45000" lIns="90000" rIns="90000" tIns="45000"/>
          <a:p>
            <a:pPr>
              <a:lnSpc>
                <a:spcPct val="100000"/>
              </a:lnSpc>
            </a:pPr>
            <a:r>
              <a:rPr b="1" lang="en-US" sz="1100">
                <a:solidFill>
                  <a:srgbClr val="000000"/>
                </a:solidFill>
                <a:latin typeface="Calibri"/>
                <a:ea typeface="DejaVu Sans"/>
              </a:rPr>
              <a:t>VegCore</a:t>
            </a:r>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7" name="CustomShape 1"/>
          <p:cNvSpPr/>
          <p:nvPr/>
        </p:nvSpPr>
        <p:spPr>
          <a:xfrm>
            <a:off x="7608240" y="4957920"/>
            <a:ext cx="434880" cy="934200"/>
          </a:xfrm>
          <a:prstGeom prst="rect">
            <a:avLst/>
          </a:prstGeom>
          <a:solidFill>
            <a:srgbClr val="c3d69b"/>
          </a:solidFill>
          <a:ln w="9360">
            <a:solidFill>
              <a:srgbClr val="000000"/>
            </a:solidFill>
            <a:round/>
          </a:ln>
        </p:spPr>
      </p:sp>
      <p:sp>
        <p:nvSpPr>
          <p:cNvPr id="138" name="CustomShape 2"/>
          <p:cNvSpPr/>
          <p:nvPr/>
        </p:nvSpPr>
        <p:spPr>
          <a:xfrm>
            <a:off x="7529400" y="4177080"/>
            <a:ext cx="330840" cy="572040"/>
          </a:xfrm>
          <a:prstGeom prst="rect">
            <a:avLst/>
          </a:prstGeom>
          <a:solidFill>
            <a:srgbClr val="c3d69b"/>
          </a:solidFill>
          <a:ln w="9360">
            <a:solidFill>
              <a:srgbClr val="000000"/>
            </a:solidFill>
            <a:round/>
          </a:ln>
        </p:spPr>
      </p:sp>
      <p:sp>
        <p:nvSpPr>
          <p:cNvPr id="139" name="CustomShape 3"/>
          <p:cNvSpPr/>
          <p:nvPr/>
        </p:nvSpPr>
        <p:spPr>
          <a:xfrm>
            <a:off x="8138160" y="2863440"/>
            <a:ext cx="659520" cy="1130040"/>
          </a:xfrm>
          <a:prstGeom prst="rect">
            <a:avLst/>
          </a:prstGeom>
          <a:solidFill>
            <a:srgbClr val="c3d69b"/>
          </a:solidFill>
          <a:ln w="9360">
            <a:solidFill>
              <a:srgbClr val="000000"/>
            </a:solidFill>
            <a:round/>
          </a:ln>
        </p:spPr>
      </p:sp>
      <p:sp>
        <p:nvSpPr>
          <p:cNvPr id="140" name="CustomShape 4"/>
          <p:cNvSpPr/>
          <p:nvPr/>
        </p:nvSpPr>
        <p:spPr>
          <a:xfrm>
            <a:off x="3098160" y="1721880"/>
            <a:ext cx="1590840" cy="635400"/>
          </a:xfrm>
          <a:prstGeom prst="rect">
            <a:avLst/>
          </a:prstGeom>
          <a:noFill/>
        </p:spPr>
        <p:txBody>
          <a:bodyPr bIns="45000" lIns="90000" rIns="90000" tIns="45000"/>
          <a:p>
            <a:pPr algn="ctr">
              <a:lnSpc>
                <a:spcPct val="100000"/>
              </a:lnSpc>
            </a:pPr>
            <a:r>
              <a:rPr lang="en-US">
                <a:solidFill>
                  <a:srgbClr val="000000"/>
                </a:solidFill>
                <a:latin typeface="Calibri"/>
                <a:ea typeface="DejaVu Sans"/>
              </a:rPr>
              <a:t>Source-specific data stores</a:t>
            </a:r>
            <a:endParaRPr/>
          </a:p>
        </p:txBody>
      </p:sp>
      <p:sp>
        <p:nvSpPr>
          <p:cNvPr id="141" name="CustomShape 5"/>
          <p:cNvSpPr/>
          <p:nvPr/>
        </p:nvSpPr>
        <p:spPr>
          <a:xfrm>
            <a:off x="5485680" y="4260960"/>
            <a:ext cx="952920" cy="325080"/>
          </a:xfrm>
          <a:prstGeom prst="rightArrow">
            <a:avLst>
              <a:gd fmla="val 50000" name="adj1"/>
              <a:gd fmla="val 50000" name="adj2"/>
            </a:avLst>
          </a:prstGeom>
          <a:solidFill>
            <a:srgbClr val="c3d69b"/>
          </a:solidFill>
          <a:ln w="9360">
            <a:solidFill>
              <a:srgbClr val="000000"/>
            </a:solidFill>
            <a:round/>
          </a:ln>
        </p:spPr>
      </p:sp>
      <p:sp>
        <p:nvSpPr>
          <p:cNvPr id="142" name="CustomShape 6"/>
          <p:cNvSpPr/>
          <p:nvPr/>
        </p:nvSpPr>
        <p:spPr>
          <a:xfrm>
            <a:off x="6946920" y="1829880"/>
            <a:ext cx="1590840" cy="909720"/>
          </a:xfrm>
          <a:prstGeom prst="rect">
            <a:avLst/>
          </a:prstGeom>
          <a:noFill/>
        </p:spPr>
        <p:txBody>
          <a:bodyPr bIns="45000" lIns="90000" rIns="90000" tIns="45000"/>
          <a:p>
            <a:pPr algn="ctr">
              <a:lnSpc>
                <a:spcPct val="100000"/>
              </a:lnSpc>
            </a:pPr>
            <a:r>
              <a:rPr lang="en-US">
                <a:solidFill>
                  <a:srgbClr val="000000"/>
                </a:solidFill>
                <a:latin typeface="Calibri"/>
                <a:ea typeface="DejaVu Sans"/>
              </a:rPr>
              <a:t>Standardized source-specific data stores</a:t>
            </a:r>
            <a:endParaRPr/>
          </a:p>
        </p:txBody>
      </p:sp>
      <p:sp>
        <p:nvSpPr>
          <p:cNvPr id="143" name="CustomShape 7"/>
          <p:cNvSpPr/>
          <p:nvPr/>
        </p:nvSpPr>
        <p:spPr>
          <a:xfrm>
            <a:off x="5120640" y="548640"/>
            <a:ext cx="1553760" cy="365040"/>
          </a:xfrm>
          <a:prstGeom prst="rect">
            <a:avLst/>
          </a:prstGeom>
          <a:noFill/>
        </p:spPr>
        <p:txBody>
          <a:bodyPr bIns="45000" lIns="90000" rIns="90000" tIns="45000"/>
          <a:p>
            <a:pPr>
              <a:lnSpc>
                <a:spcPct val="100000"/>
              </a:lnSpc>
            </a:pPr>
            <a:r>
              <a:rPr lang="en-US" sz="1400">
                <a:solidFill>
                  <a:srgbClr val="000000"/>
                </a:solidFill>
                <a:latin typeface="Calibri"/>
                <a:ea typeface="DejaVu Sans"/>
              </a:rPr>
              <a:t>Stage </a:t>
            </a:r>
            <a:r>
              <a:rPr lang="en-US" sz="1400">
                <a:solidFill>
                  <a:srgbClr val="000000"/>
                </a:solidFill>
                <a:latin typeface="Calibri"/>
                <a:ea typeface="Calibri"/>
              </a:rPr>
              <a:t>II validations</a:t>
            </a:r>
            <a:endParaRPr/>
          </a:p>
        </p:txBody>
      </p:sp>
      <p:sp>
        <p:nvSpPr>
          <p:cNvPr id="144" name="CustomShape 8"/>
          <p:cNvSpPr/>
          <p:nvPr/>
        </p:nvSpPr>
        <p:spPr>
          <a:xfrm>
            <a:off x="182880" y="5960520"/>
            <a:ext cx="8775360" cy="909000"/>
          </a:xfrm>
          <a:prstGeom prst="rect">
            <a:avLst/>
          </a:prstGeom>
          <a:noFill/>
        </p:spPr>
        <p:txBody>
          <a:bodyPr bIns="45000" lIns="90000" rIns="90000" tIns="45000"/>
          <a:p>
            <a:pPr>
              <a:lnSpc>
                <a:spcPct val="100000"/>
              </a:lnSpc>
            </a:pPr>
            <a:r>
              <a:rPr lang="en-US">
                <a:solidFill>
                  <a:srgbClr val="000000"/>
                </a:solidFill>
                <a:latin typeface="Calibri"/>
                <a:ea typeface="DejaVu Sans"/>
              </a:rPr>
              <a:t>Stage II validations are operations that can be performed most efficiently on each data store separately. The additional columns are derived data that result from these validations.</a:t>
            </a:r>
            <a:endParaRPr/>
          </a:p>
          <a:p>
            <a:pPr>
              <a:lnSpc>
                <a:spcPct val="100000"/>
              </a:lnSpc>
            </a:pPr>
            <a:r>
              <a:rPr lang="en-US">
                <a:solidFill>
                  <a:srgbClr val="ff0000"/>
                </a:solidFill>
                <a:latin typeface="Calibri"/>
                <a:ea typeface="DejaVu Sans"/>
              </a:rPr>
              <a:t>Should flattening and unioning happen here before validations? (see answer in slide notes)</a:t>
            </a:r>
            <a:endParaRPr/>
          </a:p>
        </p:txBody>
      </p:sp>
      <p:sp>
        <p:nvSpPr>
          <p:cNvPr id="145" name="CustomShape 9"/>
          <p:cNvSpPr/>
          <p:nvPr/>
        </p:nvSpPr>
        <p:spPr>
          <a:xfrm>
            <a:off x="294120" y="170280"/>
            <a:ext cx="8359920" cy="452520"/>
          </a:xfrm>
          <a:prstGeom prst="rect">
            <a:avLst/>
          </a:prstGeom>
          <a:noFill/>
        </p:spPr>
        <p:txBody>
          <a:bodyPr bIns="45000" lIns="90000" rIns="90000" tIns="45000"/>
          <a:p>
            <a:pPr>
              <a:lnSpc>
                <a:spcPct val="100000"/>
              </a:lnSpc>
            </a:pPr>
            <a:r>
              <a:rPr b="1" lang="en-US" sz="2400">
                <a:solidFill>
                  <a:srgbClr val="000000"/>
                </a:solidFill>
                <a:latin typeface="Calibri"/>
                <a:ea typeface="DejaVu Sans"/>
              </a:rPr>
              <a:t>II. Stage II validations</a:t>
            </a:r>
            <a:endParaRPr/>
          </a:p>
        </p:txBody>
      </p:sp>
      <p:sp>
        <p:nvSpPr>
          <p:cNvPr id="146" name="CustomShape 10"/>
          <p:cNvSpPr/>
          <p:nvPr/>
        </p:nvSpPr>
        <p:spPr>
          <a:xfrm>
            <a:off x="3709080" y="2866680"/>
            <a:ext cx="783720" cy="1128240"/>
          </a:xfrm>
          <a:prstGeom prst="foldedCorner">
            <a:avLst>
              <a:gd fmla="val 16667" name="adj"/>
            </a:avLst>
          </a:prstGeom>
          <a:solidFill>
            <a:srgbClr val="953735"/>
          </a:solidFill>
          <a:ln w="9360">
            <a:solidFill>
              <a:srgbClr val="000000"/>
            </a:solidFill>
            <a:round/>
          </a:ln>
        </p:spPr>
      </p:sp>
      <p:sp>
        <p:nvSpPr>
          <p:cNvPr id="147" name="CustomShape 11"/>
          <p:cNvSpPr/>
          <p:nvPr/>
        </p:nvSpPr>
        <p:spPr>
          <a:xfrm>
            <a:off x="3270240" y="2866680"/>
            <a:ext cx="659520" cy="1130040"/>
          </a:xfrm>
          <a:prstGeom prst="rect">
            <a:avLst/>
          </a:prstGeom>
          <a:solidFill>
            <a:srgbClr val="c3d69b"/>
          </a:solidFill>
          <a:ln w="9360">
            <a:solidFill>
              <a:srgbClr val="000000"/>
            </a:solidFill>
            <a:round/>
          </a:ln>
        </p:spPr>
      </p:sp>
      <p:sp>
        <p:nvSpPr>
          <p:cNvPr id="148" name="CustomShape 12"/>
          <p:cNvSpPr/>
          <p:nvPr/>
        </p:nvSpPr>
        <p:spPr>
          <a:xfrm>
            <a:off x="3411720" y="4178520"/>
            <a:ext cx="358560" cy="570240"/>
          </a:xfrm>
          <a:prstGeom prst="foldedCorner">
            <a:avLst>
              <a:gd fmla="val 16667" name="adj"/>
            </a:avLst>
          </a:prstGeom>
          <a:solidFill>
            <a:srgbClr val="fcd5b5"/>
          </a:solidFill>
          <a:ln w="9360">
            <a:solidFill>
              <a:srgbClr val="000000"/>
            </a:solidFill>
            <a:round/>
          </a:ln>
        </p:spPr>
      </p:sp>
      <p:sp>
        <p:nvSpPr>
          <p:cNvPr id="149" name="CustomShape 13"/>
          <p:cNvSpPr/>
          <p:nvPr/>
        </p:nvSpPr>
        <p:spPr>
          <a:xfrm>
            <a:off x="3270240" y="4178520"/>
            <a:ext cx="330840" cy="572040"/>
          </a:xfrm>
          <a:prstGeom prst="rect">
            <a:avLst/>
          </a:prstGeom>
          <a:solidFill>
            <a:srgbClr val="c3d69b"/>
          </a:solidFill>
          <a:ln w="9360">
            <a:solidFill>
              <a:srgbClr val="000000"/>
            </a:solidFill>
            <a:round/>
          </a:ln>
        </p:spPr>
      </p:sp>
      <p:sp>
        <p:nvSpPr>
          <p:cNvPr id="150" name="CustomShape 14"/>
          <p:cNvSpPr/>
          <p:nvPr/>
        </p:nvSpPr>
        <p:spPr>
          <a:xfrm>
            <a:off x="3507480" y="4959360"/>
            <a:ext cx="422280" cy="934200"/>
          </a:xfrm>
          <a:prstGeom prst="foldedCorner">
            <a:avLst>
              <a:gd fmla="val 16667" name="adj"/>
            </a:avLst>
          </a:prstGeom>
          <a:solidFill>
            <a:srgbClr val="ccc1da"/>
          </a:solidFill>
          <a:ln w="9360">
            <a:solidFill>
              <a:srgbClr val="000000"/>
            </a:solidFill>
            <a:round/>
          </a:ln>
        </p:spPr>
      </p:sp>
      <p:sp>
        <p:nvSpPr>
          <p:cNvPr id="151" name="CustomShape 15"/>
          <p:cNvSpPr/>
          <p:nvPr/>
        </p:nvSpPr>
        <p:spPr>
          <a:xfrm>
            <a:off x="3270240" y="4959360"/>
            <a:ext cx="434880" cy="934200"/>
          </a:xfrm>
          <a:prstGeom prst="rect">
            <a:avLst/>
          </a:prstGeom>
          <a:solidFill>
            <a:srgbClr val="c3d69b"/>
          </a:solidFill>
          <a:ln w="9360">
            <a:solidFill>
              <a:srgbClr val="000000"/>
            </a:solidFill>
            <a:round/>
          </a:ln>
        </p:spPr>
      </p:sp>
      <p:sp>
        <p:nvSpPr>
          <p:cNvPr id="152" name="CustomShape 16"/>
          <p:cNvSpPr/>
          <p:nvPr/>
        </p:nvSpPr>
        <p:spPr>
          <a:xfrm>
            <a:off x="3243600" y="3265560"/>
            <a:ext cx="718920" cy="254160"/>
          </a:xfrm>
          <a:prstGeom prst="rect">
            <a:avLst/>
          </a:prstGeom>
          <a:noFill/>
        </p:spPr>
        <p:txBody>
          <a:bodyPr bIns="45000" lIns="90000" rIns="90000" tIns="45000"/>
          <a:p>
            <a:pPr>
              <a:lnSpc>
                <a:spcPct val="100000"/>
              </a:lnSpc>
            </a:pPr>
            <a:r>
              <a:rPr b="1" lang="en-US" sz="1100">
                <a:solidFill>
                  <a:srgbClr val="000000"/>
                </a:solidFill>
                <a:latin typeface="Calibri"/>
                <a:ea typeface="DejaVu Sans"/>
              </a:rPr>
              <a:t>VegCore</a:t>
            </a:r>
            <a:endParaRPr/>
          </a:p>
        </p:txBody>
      </p:sp>
      <p:sp>
        <p:nvSpPr>
          <p:cNvPr id="153" name="CustomShape 17"/>
          <p:cNvSpPr/>
          <p:nvPr/>
        </p:nvSpPr>
        <p:spPr>
          <a:xfrm>
            <a:off x="2908800" y="4364640"/>
            <a:ext cx="718920" cy="254160"/>
          </a:xfrm>
          <a:prstGeom prst="rect">
            <a:avLst/>
          </a:prstGeom>
          <a:noFill/>
        </p:spPr>
        <p:txBody>
          <a:bodyPr bIns="45000" lIns="90000" rIns="90000" tIns="45000"/>
          <a:p>
            <a:pPr>
              <a:lnSpc>
                <a:spcPct val="100000"/>
              </a:lnSpc>
            </a:pPr>
            <a:r>
              <a:rPr b="1" lang="en-US" sz="1100">
                <a:solidFill>
                  <a:srgbClr val="000000"/>
                </a:solidFill>
                <a:latin typeface="Calibri"/>
                <a:ea typeface="DejaVu Sans"/>
              </a:rPr>
              <a:t>VegCore</a:t>
            </a:r>
            <a:endParaRPr/>
          </a:p>
        </p:txBody>
      </p:sp>
      <p:sp>
        <p:nvSpPr>
          <p:cNvPr id="154" name="CustomShape 18"/>
          <p:cNvSpPr/>
          <p:nvPr/>
        </p:nvSpPr>
        <p:spPr>
          <a:xfrm>
            <a:off x="2986200" y="5293080"/>
            <a:ext cx="718920" cy="254160"/>
          </a:xfrm>
          <a:prstGeom prst="rect">
            <a:avLst/>
          </a:prstGeom>
          <a:noFill/>
        </p:spPr>
        <p:txBody>
          <a:bodyPr bIns="45000" lIns="90000" rIns="90000" tIns="45000"/>
          <a:p>
            <a:pPr>
              <a:lnSpc>
                <a:spcPct val="100000"/>
              </a:lnSpc>
            </a:pPr>
            <a:r>
              <a:rPr b="1" lang="en-US" sz="1100">
                <a:solidFill>
                  <a:srgbClr val="000000"/>
                </a:solidFill>
                <a:latin typeface="Calibri"/>
                <a:ea typeface="DejaVu Sans"/>
              </a:rPr>
              <a:t>VegCore</a:t>
            </a:r>
            <a:endParaRPr/>
          </a:p>
        </p:txBody>
      </p:sp>
      <p:sp>
        <p:nvSpPr>
          <p:cNvPr id="155" name="CustomShape 19"/>
          <p:cNvSpPr/>
          <p:nvPr/>
        </p:nvSpPr>
        <p:spPr>
          <a:xfrm>
            <a:off x="5898960" y="1870560"/>
            <a:ext cx="360" cy="993240"/>
          </a:xfrm>
          <a:prstGeom prst="straightConnector1">
            <a:avLst/>
          </a:prstGeom>
          <a:noFill/>
          <a:ln w="25560">
            <a:solidFill>
              <a:srgbClr val="000000"/>
            </a:solidFill>
            <a:round/>
            <a:tailEnd len="med" type="triangle" w="med"/>
          </a:ln>
        </p:spPr>
      </p:sp>
      <p:sp>
        <p:nvSpPr>
          <p:cNvPr id="156" name="CustomShape 20"/>
          <p:cNvSpPr/>
          <p:nvPr/>
        </p:nvSpPr>
        <p:spPr>
          <a:xfrm>
            <a:off x="5277240" y="1006560"/>
            <a:ext cx="1246320" cy="638640"/>
          </a:xfrm>
          <a:prstGeom prst="roundRect">
            <a:avLst>
              <a:gd fmla="val 16667" name="adj"/>
            </a:avLst>
          </a:prstGeom>
          <a:noFill/>
          <a:ln w="9360">
            <a:solidFill>
              <a:srgbClr val="000000"/>
            </a:solidFill>
            <a:round/>
          </a:ln>
        </p:spPr>
      </p:sp>
      <p:sp>
        <p:nvSpPr>
          <p:cNvPr id="157" name="CustomShape 21"/>
          <p:cNvSpPr/>
          <p:nvPr/>
        </p:nvSpPr>
        <p:spPr>
          <a:xfrm>
            <a:off x="5277240" y="1127160"/>
            <a:ext cx="1246320" cy="299880"/>
          </a:xfrm>
          <a:prstGeom prst="rect">
            <a:avLst/>
          </a:prstGeom>
          <a:noFill/>
        </p:spPr>
        <p:txBody>
          <a:bodyPr bIns="45000" lIns="90000" rIns="90000" tIns="45000"/>
          <a:p>
            <a:pPr algn="ctr">
              <a:lnSpc>
                <a:spcPct val="100000"/>
              </a:lnSpc>
            </a:pPr>
            <a:r>
              <a:rPr lang="en-US" sz="1400">
                <a:solidFill>
                  <a:srgbClr val="000000"/>
                </a:solidFill>
                <a:latin typeface="Calibri"/>
                <a:ea typeface="DejaVu Sans"/>
              </a:rPr>
              <a:t>Geovalidation</a:t>
            </a:r>
            <a:endParaRPr/>
          </a:p>
        </p:txBody>
      </p:sp>
      <p:sp>
        <p:nvSpPr>
          <p:cNvPr id="158" name="CustomShape 22"/>
          <p:cNvSpPr/>
          <p:nvPr/>
        </p:nvSpPr>
        <p:spPr>
          <a:xfrm>
            <a:off x="3938760" y="1005840"/>
            <a:ext cx="1246320" cy="638640"/>
          </a:xfrm>
          <a:prstGeom prst="roundRect">
            <a:avLst>
              <a:gd fmla="val 16667" name="adj"/>
            </a:avLst>
          </a:prstGeom>
          <a:noFill/>
          <a:ln w="9360">
            <a:solidFill>
              <a:srgbClr val="000000"/>
            </a:solidFill>
            <a:round/>
          </a:ln>
        </p:spPr>
      </p:sp>
      <p:sp>
        <p:nvSpPr>
          <p:cNvPr id="159" name="CustomShape 23"/>
          <p:cNvSpPr/>
          <p:nvPr/>
        </p:nvSpPr>
        <p:spPr>
          <a:xfrm>
            <a:off x="3931920" y="1185840"/>
            <a:ext cx="1023840" cy="299880"/>
          </a:xfrm>
          <a:prstGeom prst="rect">
            <a:avLst/>
          </a:prstGeom>
          <a:noFill/>
        </p:spPr>
        <p:txBody>
          <a:bodyPr bIns="45000" lIns="90000" rIns="90000" tIns="45000"/>
          <a:p>
            <a:pPr algn="ctr">
              <a:lnSpc>
                <a:spcPct val="100000"/>
              </a:lnSpc>
            </a:pPr>
            <a:r>
              <a:rPr lang="en-US" sz="1400">
                <a:solidFill>
                  <a:srgbClr val="000000"/>
                </a:solidFill>
                <a:latin typeface="Calibri"/>
                <a:ea typeface="DejaVu Sans"/>
              </a:rPr>
              <a:t>TNRS</a:t>
            </a:r>
            <a:endParaRPr/>
          </a:p>
        </p:txBody>
      </p:sp>
      <p:sp>
        <p:nvSpPr>
          <p:cNvPr id="160" name="CustomShape 24"/>
          <p:cNvSpPr/>
          <p:nvPr/>
        </p:nvSpPr>
        <p:spPr>
          <a:xfrm>
            <a:off x="7566840" y="2865240"/>
            <a:ext cx="783720" cy="1128240"/>
          </a:xfrm>
          <a:prstGeom prst="foldedCorner">
            <a:avLst>
              <a:gd fmla="val 16667" name="adj"/>
            </a:avLst>
          </a:prstGeom>
          <a:solidFill>
            <a:srgbClr val="953735"/>
          </a:solidFill>
          <a:ln w="9360">
            <a:solidFill>
              <a:srgbClr val="000000"/>
            </a:solidFill>
            <a:round/>
          </a:ln>
        </p:spPr>
      </p:sp>
      <p:sp>
        <p:nvSpPr>
          <p:cNvPr id="161" name="CustomShape 25"/>
          <p:cNvSpPr/>
          <p:nvPr/>
        </p:nvSpPr>
        <p:spPr>
          <a:xfrm>
            <a:off x="7128000" y="2865240"/>
            <a:ext cx="659520" cy="1130040"/>
          </a:xfrm>
          <a:prstGeom prst="rect">
            <a:avLst/>
          </a:prstGeom>
          <a:solidFill>
            <a:srgbClr val="c3d69b"/>
          </a:solidFill>
          <a:ln w="9360">
            <a:solidFill>
              <a:srgbClr val="000000"/>
            </a:solidFill>
            <a:round/>
          </a:ln>
        </p:spPr>
      </p:sp>
      <p:sp>
        <p:nvSpPr>
          <p:cNvPr id="162" name="CustomShape 26"/>
          <p:cNvSpPr/>
          <p:nvPr/>
        </p:nvSpPr>
        <p:spPr>
          <a:xfrm>
            <a:off x="7269480" y="4177080"/>
            <a:ext cx="358560" cy="570240"/>
          </a:xfrm>
          <a:prstGeom prst="foldedCorner">
            <a:avLst>
              <a:gd fmla="val 16667" name="adj"/>
            </a:avLst>
          </a:prstGeom>
          <a:solidFill>
            <a:srgbClr val="fcd5b5"/>
          </a:solidFill>
          <a:ln w="9360">
            <a:solidFill>
              <a:srgbClr val="000000"/>
            </a:solidFill>
            <a:round/>
          </a:ln>
        </p:spPr>
      </p:sp>
      <p:sp>
        <p:nvSpPr>
          <p:cNvPr id="163" name="CustomShape 27"/>
          <p:cNvSpPr/>
          <p:nvPr/>
        </p:nvSpPr>
        <p:spPr>
          <a:xfrm>
            <a:off x="7128000" y="4177080"/>
            <a:ext cx="330840" cy="572040"/>
          </a:xfrm>
          <a:prstGeom prst="rect">
            <a:avLst/>
          </a:prstGeom>
          <a:solidFill>
            <a:srgbClr val="c3d69b"/>
          </a:solidFill>
          <a:ln w="9360">
            <a:solidFill>
              <a:srgbClr val="000000"/>
            </a:solidFill>
            <a:round/>
          </a:ln>
        </p:spPr>
      </p:sp>
      <p:sp>
        <p:nvSpPr>
          <p:cNvPr id="164" name="CustomShape 28"/>
          <p:cNvSpPr/>
          <p:nvPr/>
        </p:nvSpPr>
        <p:spPr>
          <a:xfrm>
            <a:off x="7365240" y="4957920"/>
            <a:ext cx="422280" cy="934200"/>
          </a:xfrm>
          <a:prstGeom prst="foldedCorner">
            <a:avLst>
              <a:gd fmla="val 16667" name="adj"/>
            </a:avLst>
          </a:prstGeom>
          <a:solidFill>
            <a:srgbClr val="ccc1da"/>
          </a:solidFill>
          <a:ln w="9360">
            <a:solidFill>
              <a:srgbClr val="000000"/>
            </a:solidFill>
            <a:round/>
          </a:ln>
        </p:spPr>
      </p:sp>
      <p:sp>
        <p:nvSpPr>
          <p:cNvPr id="165" name="CustomShape 29"/>
          <p:cNvSpPr/>
          <p:nvPr/>
        </p:nvSpPr>
        <p:spPr>
          <a:xfrm>
            <a:off x="7128000" y="4957920"/>
            <a:ext cx="434880" cy="934200"/>
          </a:xfrm>
          <a:prstGeom prst="rect">
            <a:avLst/>
          </a:prstGeom>
          <a:solidFill>
            <a:srgbClr val="c3d69b"/>
          </a:solidFill>
          <a:ln w="9360">
            <a:solidFill>
              <a:srgbClr val="000000"/>
            </a:solidFill>
            <a:round/>
          </a:ln>
        </p:spPr>
      </p:sp>
      <p:sp>
        <p:nvSpPr>
          <p:cNvPr id="166" name="CustomShape 30"/>
          <p:cNvSpPr/>
          <p:nvPr/>
        </p:nvSpPr>
        <p:spPr>
          <a:xfrm>
            <a:off x="7101360" y="3264120"/>
            <a:ext cx="718920" cy="254160"/>
          </a:xfrm>
          <a:prstGeom prst="rect">
            <a:avLst/>
          </a:prstGeom>
          <a:noFill/>
        </p:spPr>
        <p:txBody>
          <a:bodyPr bIns="45000" lIns="90000" rIns="90000" tIns="45000"/>
          <a:p>
            <a:pPr>
              <a:lnSpc>
                <a:spcPct val="100000"/>
              </a:lnSpc>
            </a:pPr>
            <a:r>
              <a:rPr b="1" lang="en-US" sz="1100">
                <a:solidFill>
                  <a:srgbClr val="000000"/>
                </a:solidFill>
                <a:latin typeface="Calibri"/>
                <a:ea typeface="DejaVu Sans"/>
              </a:rPr>
              <a:t>VegCore</a:t>
            </a:r>
            <a:endParaRPr/>
          </a:p>
        </p:txBody>
      </p:sp>
      <p:sp>
        <p:nvSpPr>
          <p:cNvPr id="167" name="CustomShape 31"/>
          <p:cNvSpPr/>
          <p:nvPr/>
        </p:nvSpPr>
        <p:spPr>
          <a:xfrm>
            <a:off x="6766560" y="4363200"/>
            <a:ext cx="718920" cy="254160"/>
          </a:xfrm>
          <a:prstGeom prst="rect">
            <a:avLst/>
          </a:prstGeom>
          <a:noFill/>
        </p:spPr>
        <p:txBody>
          <a:bodyPr bIns="45000" lIns="90000" rIns="90000" tIns="45000"/>
          <a:p>
            <a:pPr>
              <a:lnSpc>
                <a:spcPct val="100000"/>
              </a:lnSpc>
            </a:pPr>
            <a:r>
              <a:rPr b="1" lang="en-US" sz="1100">
                <a:solidFill>
                  <a:srgbClr val="000000"/>
                </a:solidFill>
                <a:latin typeface="Calibri"/>
                <a:ea typeface="DejaVu Sans"/>
              </a:rPr>
              <a:t>VegCore</a:t>
            </a:r>
            <a:endParaRPr/>
          </a:p>
        </p:txBody>
      </p:sp>
      <p:sp>
        <p:nvSpPr>
          <p:cNvPr id="168" name="CustomShape 32"/>
          <p:cNvSpPr/>
          <p:nvPr/>
        </p:nvSpPr>
        <p:spPr>
          <a:xfrm>
            <a:off x="6843960" y="5291640"/>
            <a:ext cx="718920" cy="254160"/>
          </a:xfrm>
          <a:prstGeom prst="rect">
            <a:avLst/>
          </a:prstGeom>
          <a:noFill/>
        </p:spPr>
        <p:txBody>
          <a:bodyPr bIns="45000" lIns="90000" rIns="90000" tIns="45000"/>
          <a:p>
            <a:pPr>
              <a:lnSpc>
                <a:spcPct val="100000"/>
              </a:lnSpc>
            </a:pPr>
            <a:r>
              <a:rPr b="1" lang="en-US" sz="1100">
                <a:solidFill>
                  <a:srgbClr val="000000"/>
                </a:solidFill>
                <a:latin typeface="Calibri"/>
                <a:ea typeface="DejaVu Sans"/>
              </a:rPr>
              <a:t>VegCore</a:t>
            </a:r>
            <a:endParaRPr/>
          </a:p>
        </p:txBody>
      </p:sp>
      <p:sp>
        <p:nvSpPr>
          <p:cNvPr id="169" name="CustomShape 33"/>
          <p:cNvSpPr/>
          <p:nvPr/>
        </p:nvSpPr>
        <p:spPr>
          <a:xfrm>
            <a:off x="7791120" y="5212080"/>
            <a:ext cx="718920" cy="420840"/>
          </a:xfrm>
          <a:prstGeom prst="rect">
            <a:avLst/>
          </a:prstGeom>
          <a:noFill/>
        </p:spPr>
        <p:txBody>
          <a:bodyPr bIns="45000" lIns="90000" rIns="90000" tIns="45000"/>
          <a:p>
            <a:pPr>
              <a:lnSpc>
                <a:spcPct val="100000"/>
              </a:lnSpc>
            </a:pPr>
            <a:r>
              <a:rPr b="1" lang="en-US" sz="1100">
                <a:solidFill>
                  <a:srgbClr val="000000"/>
                </a:solidFill>
                <a:latin typeface="Calibri"/>
                <a:ea typeface="DejaVu Sans"/>
              </a:rPr>
              <a:t>VegCore</a:t>
            </a:r>
            <a:endParaRPr/>
          </a:p>
          <a:p>
            <a:pPr>
              <a:lnSpc>
                <a:spcPct val="100000"/>
              </a:lnSpc>
            </a:pPr>
            <a:r>
              <a:rPr b="1" lang="en-US" sz="1100">
                <a:solidFill>
                  <a:srgbClr val="000000"/>
                </a:solidFill>
                <a:latin typeface="Calibri"/>
                <a:ea typeface="DejaVu Sans"/>
              </a:rPr>
              <a:t>derived</a:t>
            </a:r>
            <a:endParaRPr/>
          </a:p>
        </p:txBody>
      </p:sp>
      <p:sp>
        <p:nvSpPr>
          <p:cNvPr id="170" name="CustomShape 34"/>
          <p:cNvSpPr/>
          <p:nvPr/>
        </p:nvSpPr>
        <p:spPr>
          <a:xfrm>
            <a:off x="7598520" y="4239000"/>
            <a:ext cx="718920" cy="420840"/>
          </a:xfrm>
          <a:prstGeom prst="rect">
            <a:avLst/>
          </a:prstGeom>
          <a:noFill/>
        </p:spPr>
        <p:txBody>
          <a:bodyPr bIns="45000" lIns="90000" rIns="90000" tIns="45000"/>
          <a:p>
            <a:pPr>
              <a:lnSpc>
                <a:spcPct val="100000"/>
              </a:lnSpc>
            </a:pPr>
            <a:r>
              <a:rPr b="1" lang="en-US" sz="1100">
                <a:solidFill>
                  <a:srgbClr val="000000"/>
                </a:solidFill>
                <a:latin typeface="Calibri"/>
                <a:ea typeface="DejaVu Sans"/>
              </a:rPr>
              <a:t>VegCore</a:t>
            </a:r>
            <a:endParaRPr/>
          </a:p>
          <a:p>
            <a:pPr>
              <a:lnSpc>
                <a:spcPct val="100000"/>
              </a:lnSpc>
            </a:pPr>
            <a:r>
              <a:rPr b="1" lang="en-US" sz="1100">
                <a:solidFill>
                  <a:srgbClr val="000000"/>
                </a:solidFill>
                <a:latin typeface="Calibri"/>
                <a:ea typeface="DejaVu Sans"/>
              </a:rPr>
              <a:t>derived</a:t>
            </a:r>
            <a:endParaRPr/>
          </a:p>
        </p:txBody>
      </p:sp>
      <p:sp>
        <p:nvSpPr>
          <p:cNvPr id="171" name="CustomShape 35"/>
          <p:cNvSpPr/>
          <p:nvPr/>
        </p:nvSpPr>
        <p:spPr>
          <a:xfrm>
            <a:off x="8330040" y="3200400"/>
            <a:ext cx="718920" cy="420840"/>
          </a:xfrm>
          <a:prstGeom prst="rect">
            <a:avLst/>
          </a:prstGeom>
          <a:noFill/>
        </p:spPr>
        <p:txBody>
          <a:bodyPr bIns="45000" lIns="90000" rIns="90000" tIns="45000"/>
          <a:p>
            <a:pPr>
              <a:lnSpc>
                <a:spcPct val="100000"/>
              </a:lnSpc>
            </a:pPr>
            <a:r>
              <a:rPr b="1" lang="en-US" sz="1100">
                <a:solidFill>
                  <a:srgbClr val="000000"/>
                </a:solidFill>
                <a:latin typeface="Calibri"/>
                <a:ea typeface="DejaVu Sans"/>
              </a:rPr>
              <a:t>VegCore</a:t>
            </a:r>
            <a:endParaRPr/>
          </a:p>
          <a:p>
            <a:pPr>
              <a:lnSpc>
                <a:spcPct val="100000"/>
              </a:lnSpc>
            </a:pPr>
            <a:r>
              <a:rPr b="1" lang="en-US" sz="1100">
                <a:solidFill>
                  <a:srgbClr val="000000"/>
                </a:solidFill>
                <a:latin typeface="Calibri"/>
                <a:ea typeface="DejaVu Sans"/>
              </a:rPr>
              <a:t>derived</a:t>
            </a:r>
            <a:endParaRPr/>
          </a:p>
        </p:txBody>
      </p:sp>
      <p:sp>
        <p:nvSpPr>
          <p:cNvPr id="172" name="CustomShape 36"/>
          <p:cNvSpPr/>
          <p:nvPr/>
        </p:nvSpPr>
        <p:spPr>
          <a:xfrm>
            <a:off x="6590520" y="1005840"/>
            <a:ext cx="1246320" cy="638640"/>
          </a:xfrm>
          <a:prstGeom prst="roundRect">
            <a:avLst>
              <a:gd fmla="val 16667" name="adj"/>
            </a:avLst>
          </a:prstGeom>
          <a:noFill/>
          <a:ln w="9360">
            <a:solidFill>
              <a:srgbClr val="000000"/>
            </a:solidFill>
            <a:round/>
          </a:ln>
        </p:spPr>
      </p:sp>
      <p:sp>
        <p:nvSpPr>
          <p:cNvPr id="173" name="CustomShape 37"/>
          <p:cNvSpPr/>
          <p:nvPr/>
        </p:nvSpPr>
        <p:spPr>
          <a:xfrm>
            <a:off x="6590520" y="1126440"/>
            <a:ext cx="1246320" cy="299880"/>
          </a:xfrm>
          <a:prstGeom prst="rect">
            <a:avLst/>
          </a:prstGeom>
          <a:noFill/>
        </p:spPr>
        <p:txBody>
          <a:bodyPr bIns="45000" lIns="90000" rIns="90000" tIns="45000"/>
          <a:p>
            <a:pPr algn="ctr">
              <a:lnSpc>
                <a:spcPct val="100000"/>
              </a:lnSpc>
            </a:pPr>
            <a:r>
              <a:rPr lang="en-US" sz="1400">
                <a:solidFill>
                  <a:srgbClr val="000000"/>
                </a:solidFill>
                <a:latin typeface="Calibri"/>
                <a:ea typeface="DejaVu Sans"/>
              </a:rPr>
              <a:t>Others</a:t>
            </a:r>
            <a:endParaRPr/>
          </a:p>
        </p:txBody>
      </p:sp>
      <p:sp>
        <p:nvSpPr>
          <p:cNvPr id="174" name="CustomShape 38"/>
          <p:cNvSpPr/>
          <p:nvPr/>
        </p:nvSpPr>
        <p:spPr>
          <a:xfrm>
            <a:off x="5137200" y="2811240"/>
            <a:ext cx="1645200" cy="1549800"/>
          </a:xfrm>
          <a:prstGeom prst="rect">
            <a:avLst/>
          </a:prstGeom>
          <a:noFill/>
        </p:spPr>
        <p:txBody>
          <a:bodyPr bIns="45000" lIns="90000" rIns="90000" tIns="45000"/>
          <a:p>
            <a:pPr algn="ctr">
              <a:lnSpc>
                <a:spcPct val="100000"/>
              </a:lnSpc>
            </a:pPr>
            <a:r>
              <a:rPr lang="en-US">
                <a:solidFill>
                  <a:srgbClr val="ff0000"/>
                </a:solidFill>
                <a:latin typeface="Calibri"/>
                <a:ea typeface="DejaVu Sans"/>
              </a:rPr>
              <a:t>one script, but may need to be edited when new source added</a:t>
            </a:r>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5" name="CustomShape 1"/>
          <p:cNvSpPr/>
          <p:nvPr/>
        </p:nvSpPr>
        <p:spPr>
          <a:xfrm>
            <a:off x="294120" y="170280"/>
            <a:ext cx="8577720" cy="452520"/>
          </a:xfrm>
          <a:prstGeom prst="rect">
            <a:avLst/>
          </a:prstGeom>
          <a:noFill/>
        </p:spPr>
        <p:txBody>
          <a:bodyPr bIns="45000" lIns="90000" rIns="90000" tIns="45000"/>
          <a:p>
            <a:pPr>
              <a:lnSpc>
                <a:spcPct val="100000"/>
              </a:lnSpc>
            </a:pPr>
            <a:r>
              <a:rPr b="1" lang="en-US" sz="2400">
                <a:solidFill>
                  <a:srgbClr val="000000"/>
                </a:solidFill>
                <a:latin typeface="Calibri"/>
                <a:ea typeface="DejaVu Sans"/>
              </a:rPr>
              <a:t>III. Normalization to VegCore database</a:t>
            </a:r>
            <a:endParaRPr/>
          </a:p>
        </p:txBody>
      </p:sp>
      <p:sp>
        <p:nvSpPr>
          <p:cNvPr id="176" name="CustomShape 2"/>
          <p:cNvSpPr/>
          <p:nvPr/>
        </p:nvSpPr>
        <p:spPr>
          <a:xfrm>
            <a:off x="3673440" y="1621800"/>
            <a:ext cx="2167200" cy="360360"/>
          </a:xfrm>
          <a:prstGeom prst="rect">
            <a:avLst/>
          </a:prstGeom>
          <a:solidFill>
            <a:srgbClr val="ffffff"/>
          </a:solidFill>
          <a:ln>
            <a:solidFill>
              <a:srgbClr val="ffffff"/>
            </a:solidFill>
          </a:ln>
        </p:spPr>
        <p:txBody>
          <a:bodyPr bIns="45000" lIns="90000" rIns="90000" tIns="45000"/>
          <a:p>
            <a:pPr algn="ctr">
              <a:lnSpc>
                <a:spcPct val="100000"/>
              </a:lnSpc>
            </a:pPr>
            <a:r>
              <a:rPr lang="en-US">
                <a:solidFill>
                  <a:srgbClr val="000000"/>
                </a:solidFill>
                <a:latin typeface="Calibri"/>
                <a:ea typeface="DejaVu Sans"/>
              </a:rPr>
              <a:t>Normalization only</a:t>
            </a:r>
            <a:endParaRPr/>
          </a:p>
        </p:txBody>
      </p:sp>
      <p:sp>
        <p:nvSpPr>
          <p:cNvPr id="177" name="CustomShape 3"/>
          <p:cNvSpPr/>
          <p:nvPr/>
        </p:nvSpPr>
        <p:spPr>
          <a:xfrm>
            <a:off x="1540440" y="979920"/>
            <a:ext cx="1590840" cy="909720"/>
          </a:xfrm>
          <a:prstGeom prst="rect">
            <a:avLst/>
          </a:prstGeom>
          <a:noFill/>
        </p:spPr>
        <p:txBody>
          <a:bodyPr bIns="45000" lIns="90000" rIns="90000" tIns="45000"/>
          <a:p>
            <a:pPr algn="ctr">
              <a:lnSpc>
                <a:spcPct val="100000"/>
              </a:lnSpc>
            </a:pPr>
            <a:r>
              <a:rPr lang="en-US">
                <a:solidFill>
                  <a:srgbClr val="000000"/>
                </a:solidFill>
                <a:latin typeface="Calibri"/>
                <a:ea typeface="DejaVu Sans"/>
              </a:rPr>
              <a:t>Standardized source-specific data stores</a:t>
            </a:r>
            <a:endParaRPr/>
          </a:p>
        </p:txBody>
      </p:sp>
      <p:sp>
        <p:nvSpPr>
          <p:cNvPr id="178" name="CustomShape 4"/>
          <p:cNvSpPr/>
          <p:nvPr/>
        </p:nvSpPr>
        <p:spPr>
          <a:xfrm>
            <a:off x="4147920" y="3640680"/>
            <a:ext cx="952920" cy="325080"/>
          </a:xfrm>
          <a:prstGeom prst="rightArrow">
            <a:avLst>
              <a:gd fmla="val 50000" name="adj1"/>
              <a:gd fmla="val 50000" name="adj2"/>
            </a:avLst>
          </a:prstGeom>
          <a:solidFill>
            <a:srgbClr val="c3d69b"/>
          </a:solidFill>
          <a:ln w="9360">
            <a:solidFill>
              <a:srgbClr val="000000"/>
            </a:solidFill>
            <a:round/>
          </a:ln>
        </p:spPr>
      </p:sp>
      <p:sp>
        <p:nvSpPr>
          <p:cNvPr id="179" name="CustomShape 5"/>
          <p:cNvSpPr/>
          <p:nvPr/>
        </p:nvSpPr>
        <p:spPr>
          <a:xfrm>
            <a:off x="2030400" y="4197600"/>
            <a:ext cx="434880" cy="934200"/>
          </a:xfrm>
          <a:prstGeom prst="rect">
            <a:avLst/>
          </a:prstGeom>
          <a:solidFill>
            <a:srgbClr val="c3d69b"/>
          </a:solidFill>
          <a:ln w="9360">
            <a:solidFill>
              <a:srgbClr val="000000"/>
            </a:solidFill>
            <a:round/>
          </a:ln>
        </p:spPr>
      </p:sp>
      <p:sp>
        <p:nvSpPr>
          <p:cNvPr id="180" name="CustomShape 6"/>
          <p:cNvSpPr/>
          <p:nvPr/>
        </p:nvSpPr>
        <p:spPr>
          <a:xfrm>
            <a:off x="1951560" y="3416760"/>
            <a:ext cx="330840" cy="572040"/>
          </a:xfrm>
          <a:prstGeom prst="rect">
            <a:avLst/>
          </a:prstGeom>
          <a:solidFill>
            <a:srgbClr val="c3d69b"/>
          </a:solidFill>
          <a:ln w="9360">
            <a:solidFill>
              <a:srgbClr val="000000"/>
            </a:solidFill>
            <a:round/>
          </a:ln>
        </p:spPr>
      </p:sp>
      <p:sp>
        <p:nvSpPr>
          <p:cNvPr id="181" name="CustomShape 7"/>
          <p:cNvSpPr/>
          <p:nvPr/>
        </p:nvSpPr>
        <p:spPr>
          <a:xfrm>
            <a:off x="2560320" y="2103120"/>
            <a:ext cx="659520" cy="1130040"/>
          </a:xfrm>
          <a:prstGeom prst="rect">
            <a:avLst/>
          </a:prstGeom>
          <a:solidFill>
            <a:srgbClr val="c3d69b"/>
          </a:solidFill>
          <a:ln w="9360">
            <a:solidFill>
              <a:srgbClr val="000000"/>
            </a:solidFill>
            <a:round/>
          </a:ln>
        </p:spPr>
      </p:sp>
      <p:sp>
        <p:nvSpPr>
          <p:cNvPr id="182" name="CustomShape 8"/>
          <p:cNvSpPr/>
          <p:nvPr/>
        </p:nvSpPr>
        <p:spPr>
          <a:xfrm>
            <a:off x="1989000" y="2104920"/>
            <a:ext cx="783720" cy="1128240"/>
          </a:xfrm>
          <a:prstGeom prst="foldedCorner">
            <a:avLst>
              <a:gd fmla="val 16667" name="adj"/>
            </a:avLst>
          </a:prstGeom>
          <a:solidFill>
            <a:srgbClr val="953735"/>
          </a:solidFill>
          <a:ln w="9360">
            <a:solidFill>
              <a:srgbClr val="000000"/>
            </a:solidFill>
            <a:round/>
          </a:ln>
        </p:spPr>
      </p:sp>
      <p:sp>
        <p:nvSpPr>
          <p:cNvPr id="183" name="CustomShape 9"/>
          <p:cNvSpPr/>
          <p:nvPr/>
        </p:nvSpPr>
        <p:spPr>
          <a:xfrm>
            <a:off x="1550160" y="2104920"/>
            <a:ext cx="659520" cy="1130040"/>
          </a:xfrm>
          <a:prstGeom prst="rect">
            <a:avLst/>
          </a:prstGeom>
          <a:solidFill>
            <a:srgbClr val="c3d69b"/>
          </a:solidFill>
          <a:ln w="9360">
            <a:solidFill>
              <a:srgbClr val="000000"/>
            </a:solidFill>
            <a:round/>
          </a:ln>
        </p:spPr>
      </p:sp>
      <p:sp>
        <p:nvSpPr>
          <p:cNvPr id="184" name="CustomShape 10"/>
          <p:cNvSpPr/>
          <p:nvPr/>
        </p:nvSpPr>
        <p:spPr>
          <a:xfrm>
            <a:off x="1691640" y="3416760"/>
            <a:ext cx="358560" cy="570240"/>
          </a:xfrm>
          <a:prstGeom prst="foldedCorner">
            <a:avLst>
              <a:gd fmla="val 16667" name="adj"/>
            </a:avLst>
          </a:prstGeom>
          <a:solidFill>
            <a:srgbClr val="fcd5b5"/>
          </a:solidFill>
          <a:ln w="9360">
            <a:solidFill>
              <a:srgbClr val="000000"/>
            </a:solidFill>
            <a:round/>
          </a:ln>
        </p:spPr>
      </p:sp>
      <p:sp>
        <p:nvSpPr>
          <p:cNvPr id="185" name="CustomShape 11"/>
          <p:cNvSpPr/>
          <p:nvPr/>
        </p:nvSpPr>
        <p:spPr>
          <a:xfrm>
            <a:off x="1550160" y="3416760"/>
            <a:ext cx="330840" cy="572040"/>
          </a:xfrm>
          <a:prstGeom prst="rect">
            <a:avLst/>
          </a:prstGeom>
          <a:solidFill>
            <a:srgbClr val="c3d69b"/>
          </a:solidFill>
          <a:ln w="9360">
            <a:solidFill>
              <a:srgbClr val="000000"/>
            </a:solidFill>
            <a:round/>
          </a:ln>
        </p:spPr>
      </p:sp>
      <p:sp>
        <p:nvSpPr>
          <p:cNvPr id="186" name="CustomShape 12"/>
          <p:cNvSpPr/>
          <p:nvPr/>
        </p:nvSpPr>
        <p:spPr>
          <a:xfrm>
            <a:off x="1787400" y="4197600"/>
            <a:ext cx="422280" cy="934200"/>
          </a:xfrm>
          <a:prstGeom prst="foldedCorner">
            <a:avLst>
              <a:gd fmla="val 16667" name="adj"/>
            </a:avLst>
          </a:prstGeom>
          <a:solidFill>
            <a:srgbClr val="ccc1da"/>
          </a:solidFill>
          <a:ln w="9360">
            <a:solidFill>
              <a:srgbClr val="000000"/>
            </a:solidFill>
            <a:round/>
          </a:ln>
        </p:spPr>
      </p:sp>
      <p:sp>
        <p:nvSpPr>
          <p:cNvPr id="187" name="CustomShape 13"/>
          <p:cNvSpPr/>
          <p:nvPr/>
        </p:nvSpPr>
        <p:spPr>
          <a:xfrm>
            <a:off x="1550160" y="4197600"/>
            <a:ext cx="434880" cy="934200"/>
          </a:xfrm>
          <a:prstGeom prst="rect">
            <a:avLst/>
          </a:prstGeom>
          <a:solidFill>
            <a:srgbClr val="c3d69b"/>
          </a:solidFill>
          <a:ln w="9360">
            <a:solidFill>
              <a:srgbClr val="000000"/>
            </a:solidFill>
            <a:round/>
          </a:ln>
        </p:spPr>
      </p:sp>
      <p:sp>
        <p:nvSpPr>
          <p:cNvPr id="188" name="CustomShape 14"/>
          <p:cNvSpPr/>
          <p:nvPr/>
        </p:nvSpPr>
        <p:spPr>
          <a:xfrm>
            <a:off x="1523520" y="2503800"/>
            <a:ext cx="718920" cy="254160"/>
          </a:xfrm>
          <a:prstGeom prst="rect">
            <a:avLst/>
          </a:prstGeom>
          <a:noFill/>
        </p:spPr>
        <p:txBody>
          <a:bodyPr bIns="45000" lIns="90000" rIns="90000" tIns="45000"/>
          <a:p>
            <a:pPr>
              <a:lnSpc>
                <a:spcPct val="100000"/>
              </a:lnSpc>
            </a:pPr>
            <a:r>
              <a:rPr b="1" lang="en-US" sz="1100">
                <a:solidFill>
                  <a:srgbClr val="000000"/>
                </a:solidFill>
                <a:latin typeface="Calibri"/>
                <a:ea typeface="DejaVu Sans"/>
              </a:rPr>
              <a:t>VegCore</a:t>
            </a:r>
            <a:endParaRPr/>
          </a:p>
        </p:txBody>
      </p:sp>
      <p:sp>
        <p:nvSpPr>
          <p:cNvPr id="189" name="CustomShape 15"/>
          <p:cNvSpPr/>
          <p:nvPr/>
        </p:nvSpPr>
        <p:spPr>
          <a:xfrm>
            <a:off x="1188720" y="3602880"/>
            <a:ext cx="718920" cy="254160"/>
          </a:xfrm>
          <a:prstGeom prst="rect">
            <a:avLst/>
          </a:prstGeom>
          <a:noFill/>
        </p:spPr>
        <p:txBody>
          <a:bodyPr bIns="45000" lIns="90000" rIns="90000" tIns="45000"/>
          <a:p>
            <a:pPr>
              <a:lnSpc>
                <a:spcPct val="100000"/>
              </a:lnSpc>
            </a:pPr>
            <a:r>
              <a:rPr b="1" lang="en-US" sz="1100">
                <a:solidFill>
                  <a:srgbClr val="000000"/>
                </a:solidFill>
                <a:latin typeface="Calibri"/>
                <a:ea typeface="DejaVu Sans"/>
              </a:rPr>
              <a:t>VegCore</a:t>
            </a:r>
            <a:endParaRPr/>
          </a:p>
        </p:txBody>
      </p:sp>
      <p:sp>
        <p:nvSpPr>
          <p:cNvPr id="190" name="CustomShape 16"/>
          <p:cNvSpPr/>
          <p:nvPr/>
        </p:nvSpPr>
        <p:spPr>
          <a:xfrm>
            <a:off x="1266120" y="4531320"/>
            <a:ext cx="718920" cy="254160"/>
          </a:xfrm>
          <a:prstGeom prst="rect">
            <a:avLst/>
          </a:prstGeom>
          <a:noFill/>
        </p:spPr>
        <p:txBody>
          <a:bodyPr bIns="45000" lIns="90000" rIns="90000" tIns="45000"/>
          <a:p>
            <a:pPr>
              <a:lnSpc>
                <a:spcPct val="100000"/>
              </a:lnSpc>
            </a:pPr>
            <a:r>
              <a:rPr b="1" lang="en-US" sz="1100">
                <a:solidFill>
                  <a:srgbClr val="000000"/>
                </a:solidFill>
                <a:latin typeface="Calibri"/>
                <a:ea typeface="DejaVu Sans"/>
              </a:rPr>
              <a:t>VegCore</a:t>
            </a:r>
            <a:endParaRPr/>
          </a:p>
        </p:txBody>
      </p:sp>
      <p:sp>
        <p:nvSpPr>
          <p:cNvPr id="191" name="CustomShape 17"/>
          <p:cNvSpPr/>
          <p:nvPr/>
        </p:nvSpPr>
        <p:spPr>
          <a:xfrm>
            <a:off x="2213280" y="4451760"/>
            <a:ext cx="718920" cy="420840"/>
          </a:xfrm>
          <a:prstGeom prst="rect">
            <a:avLst/>
          </a:prstGeom>
          <a:noFill/>
        </p:spPr>
        <p:txBody>
          <a:bodyPr bIns="45000" lIns="90000" rIns="90000" tIns="45000"/>
          <a:p>
            <a:pPr>
              <a:lnSpc>
                <a:spcPct val="100000"/>
              </a:lnSpc>
            </a:pPr>
            <a:r>
              <a:rPr b="1" lang="en-US" sz="1100">
                <a:solidFill>
                  <a:srgbClr val="000000"/>
                </a:solidFill>
                <a:latin typeface="Calibri"/>
                <a:ea typeface="DejaVu Sans"/>
              </a:rPr>
              <a:t>VegCore</a:t>
            </a:r>
            <a:endParaRPr/>
          </a:p>
          <a:p>
            <a:pPr>
              <a:lnSpc>
                <a:spcPct val="100000"/>
              </a:lnSpc>
            </a:pPr>
            <a:r>
              <a:rPr b="1" lang="en-US" sz="1100">
                <a:solidFill>
                  <a:srgbClr val="000000"/>
                </a:solidFill>
                <a:latin typeface="Calibri"/>
                <a:ea typeface="DejaVu Sans"/>
              </a:rPr>
              <a:t>derived</a:t>
            </a:r>
            <a:endParaRPr/>
          </a:p>
        </p:txBody>
      </p:sp>
      <p:sp>
        <p:nvSpPr>
          <p:cNvPr id="192" name="CustomShape 18"/>
          <p:cNvSpPr/>
          <p:nvPr/>
        </p:nvSpPr>
        <p:spPr>
          <a:xfrm>
            <a:off x="2020680" y="3478680"/>
            <a:ext cx="718920" cy="420840"/>
          </a:xfrm>
          <a:prstGeom prst="rect">
            <a:avLst/>
          </a:prstGeom>
          <a:noFill/>
        </p:spPr>
        <p:txBody>
          <a:bodyPr bIns="45000" lIns="90000" rIns="90000" tIns="45000"/>
          <a:p>
            <a:pPr>
              <a:lnSpc>
                <a:spcPct val="100000"/>
              </a:lnSpc>
            </a:pPr>
            <a:r>
              <a:rPr b="1" lang="en-US" sz="1100">
                <a:solidFill>
                  <a:srgbClr val="000000"/>
                </a:solidFill>
                <a:latin typeface="Calibri"/>
                <a:ea typeface="DejaVu Sans"/>
              </a:rPr>
              <a:t>VegCore</a:t>
            </a:r>
            <a:endParaRPr/>
          </a:p>
          <a:p>
            <a:pPr>
              <a:lnSpc>
                <a:spcPct val="100000"/>
              </a:lnSpc>
            </a:pPr>
            <a:r>
              <a:rPr b="1" lang="en-US" sz="1100">
                <a:solidFill>
                  <a:srgbClr val="000000"/>
                </a:solidFill>
                <a:latin typeface="Calibri"/>
                <a:ea typeface="DejaVu Sans"/>
              </a:rPr>
              <a:t>derived</a:t>
            </a:r>
            <a:endParaRPr/>
          </a:p>
        </p:txBody>
      </p:sp>
      <p:sp>
        <p:nvSpPr>
          <p:cNvPr id="193" name="CustomShape 19"/>
          <p:cNvSpPr/>
          <p:nvPr/>
        </p:nvSpPr>
        <p:spPr>
          <a:xfrm>
            <a:off x="2752200" y="2440080"/>
            <a:ext cx="718920" cy="420840"/>
          </a:xfrm>
          <a:prstGeom prst="rect">
            <a:avLst/>
          </a:prstGeom>
          <a:noFill/>
        </p:spPr>
        <p:txBody>
          <a:bodyPr bIns="45000" lIns="90000" rIns="90000" tIns="45000"/>
          <a:p>
            <a:pPr>
              <a:lnSpc>
                <a:spcPct val="100000"/>
              </a:lnSpc>
            </a:pPr>
            <a:r>
              <a:rPr b="1" lang="en-US" sz="1100">
                <a:solidFill>
                  <a:srgbClr val="000000"/>
                </a:solidFill>
                <a:latin typeface="Calibri"/>
                <a:ea typeface="DejaVu Sans"/>
              </a:rPr>
              <a:t>VegCore</a:t>
            </a:r>
            <a:endParaRPr/>
          </a:p>
          <a:p>
            <a:pPr>
              <a:lnSpc>
                <a:spcPct val="100000"/>
              </a:lnSpc>
            </a:pPr>
            <a:r>
              <a:rPr b="1" lang="en-US" sz="1100">
                <a:solidFill>
                  <a:srgbClr val="000000"/>
                </a:solidFill>
                <a:latin typeface="Calibri"/>
                <a:ea typeface="DejaVu Sans"/>
              </a:rPr>
              <a:t>derived</a:t>
            </a:r>
            <a:endParaRPr/>
          </a:p>
        </p:txBody>
      </p:sp>
      <p:sp>
        <p:nvSpPr>
          <p:cNvPr id="194" name="CustomShape 20"/>
          <p:cNvSpPr/>
          <p:nvPr/>
        </p:nvSpPr>
        <p:spPr>
          <a:xfrm>
            <a:off x="3657600" y="2415600"/>
            <a:ext cx="1900800" cy="1228320"/>
          </a:xfrm>
          <a:prstGeom prst="rect">
            <a:avLst/>
          </a:prstGeom>
          <a:noFill/>
        </p:spPr>
        <p:txBody>
          <a:bodyPr bIns="45000" lIns="90000" rIns="90000" tIns="45000"/>
          <a:p>
            <a:pPr algn="ctr">
              <a:lnSpc>
                <a:spcPct val="100000"/>
              </a:lnSpc>
            </a:pPr>
            <a:r>
              <a:rPr lang="en-US">
                <a:solidFill>
                  <a:srgbClr val="000000"/>
                </a:solidFill>
                <a:latin typeface="Calibri"/>
                <a:ea typeface="DejaVu Sans"/>
              </a:rPr>
              <a:t>one script, </a:t>
            </a:r>
            <a:r>
              <a:rPr lang="en-US">
                <a:solidFill>
                  <a:srgbClr val="000000"/>
                </a:solidFill>
                <a:latin typeface="Calibri"/>
                <a:ea typeface="Calibri"/>
              </a:rPr>
              <a:t>via refactor-in-place method </a:t>
            </a:r>
            <a:endParaRPr/>
          </a:p>
          <a:p>
            <a:pPr algn="ctr">
              <a:lnSpc>
                <a:spcPct val="100000"/>
              </a:lnSpc>
            </a:pPr>
            <a:r>
              <a:rPr lang="en-US">
                <a:solidFill>
                  <a:srgbClr val="000000"/>
                </a:solidFill>
                <a:latin typeface="Calibri"/>
                <a:ea typeface="Calibri"/>
              </a:rPr>
              <a:t>(see slide notes)</a:t>
            </a:r>
            <a:endParaRPr/>
          </a:p>
        </p:txBody>
      </p:sp>
      <p:sp>
        <p:nvSpPr>
          <p:cNvPr id="195" name="CustomShape 21"/>
          <p:cNvSpPr/>
          <p:nvPr/>
        </p:nvSpPr>
        <p:spPr>
          <a:xfrm>
            <a:off x="418320" y="5744160"/>
            <a:ext cx="8229600" cy="912960"/>
          </a:xfrm>
          <a:prstGeom prst="rect">
            <a:avLst/>
          </a:prstGeom>
          <a:noFill/>
        </p:spPr>
        <p:txBody>
          <a:bodyPr bIns="45000" lIns="90000" rIns="90000" tIns="45000"/>
          <a:p>
            <a:pPr>
              <a:lnSpc>
                <a:spcPct val="100000"/>
              </a:lnSpc>
            </a:pPr>
            <a:r>
              <a:rPr lang="en-US">
                <a:solidFill>
                  <a:srgbClr val="000000"/>
                </a:solidFill>
                <a:latin typeface="Arial"/>
                <a:ea typeface="DejaVu Sans"/>
              </a:rPr>
              <a:t>Currently goes into a normalized VegBIEN schema. </a:t>
            </a:r>
            <a:r>
              <a:rPr lang="en-US">
                <a:solidFill>
                  <a:srgbClr val="ff0000"/>
                </a:solidFill>
                <a:latin typeface="Arial"/>
                <a:ea typeface="DejaVu Sans"/>
              </a:rPr>
              <a:t>Should it be the normalized VegCore schema which requires much refactoring? Are the terms up to date in VegCore schema but not in VegBIEN schema?</a:t>
            </a:r>
            <a:r>
              <a:rPr lang="en-US">
                <a:solidFill>
                  <a:srgbClr val="ff0000"/>
                </a:solidFill>
                <a:latin typeface="Arial"/>
                <a:ea typeface="DejaVu Sans"/>
              </a:rPr>
              <a:t> (see answers in slide notes)</a:t>
            </a:r>
            <a:endParaRPr/>
          </a:p>
        </p:txBody>
      </p:sp>
      <p:sp>
        <p:nvSpPr>
          <p:cNvPr id="196" name="CustomShape 22"/>
          <p:cNvSpPr/>
          <p:nvPr/>
        </p:nvSpPr>
        <p:spPr>
          <a:xfrm>
            <a:off x="5940000" y="2807640"/>
            <a:ext cx="1482120" cy="1985400"/>
          </a:xfrm>
          <a:prstGeom prst="flowChartMagneticDisk">
            <a:avLst/>
          </a:prstGeom>
          <a:solidFill>
            <a:srgbClr val="c3d69b"/>
          </a:solidFill>
          <a:ln w="9360">
            <a:solidFill>
              <a:srgbClr val="000000"/>
            </a:solidFill>
            <a:round/>
          </a:ln>
        </p:spPr>
      </p:sp>
      <p:sp>
        <p:nvSpPr>
          <p:cNvPr id="197" name="CustomShape 23"/>
          <p:cNvSpPr/>
          <p:nvPr/>
        </p:nvSpPr>
        <p:spPr>
          <a:xfrm>
            <a:off x="6062760" y="3490560"/>
            <a:ext cx="1295640" cy="908640"/>
          </a:xfrm>
          <a:prstGeom prst="rect">
            <a:avLst/>
          </a:prstGeom>
          <a:solidFill>
            <a:srgbClr val="c3d69b"/>
          </a:solidFill>
        </p:spPr>
        <p:txBody>
          <a:bodyPr bIns="45000" lIns="90000" rIns="90000" tIns="45000"/>
          <a:p>
            <a:pPr algn="ctr">
              <a:lnSpc>
                <a:spcPct val="100000"/>
              </a:lnSpc>
            </a:pPr>
            <a:r>
              <a:rPr lang="en-US">
                <a:solidFill>
                  <a:srgbClr val="000000"/>
                </a:solidFill>
                <a:latin typeface="Calibri"/>
                <a:ea typeface="DejaVu Sans"/>
              </a:rPr>
              <a:t>Normalized</a:t>
            </a:r>
            <a:endParaRPr/>
          </a:p>
          <a:p>
            <a:pPr algn="ctr">
              <a:lnSpc>
                <a:spcPct val="100000"/>
              </a:lnSpc>
            </a:pPr>
            <a:r>
              <a:rPr lang="en-US">
                <a:solidFill>
                  <a:srgbClr val="000000"/>
                </a:solidFill>
                <a:latin typeface="Calibri"/>
                <a:ea typeface="DejaVu Sans"/>
              </a:rPr>
              <a:t>VegCore BIEN3 database</a:t>
            </a:r>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8" name="CustomShape 1"/>
          <p:cNvSpPr/>
          <p:nvPr/>
        </p:nvSpPr>
        <p:spPr>
          <a:xfrm>
            <a:off x="294120" y="170280"/>
            <a:ext cx="8359920" cy="452520"/>
          </a:xfrm>
          <a:prstGeom prst="rect">
            <a:avLst/>
          </a:prstGeom>
          <a:noFill/>
        </p:spPr>
        <p:txBody>
          <a:bodyPr bIns="45000" lIns="90000" rIns="90000" tIns="45000"/>
          <a:p>
            <a:pPr>
              <a:lnSpc>
                <a:spcPct val="100000"/>
              </a:lnSpc>
            </a:pPr>
            <a:r>
              <a:rPr b="1" lang="en-US" sz="2400">
                <a:solidFill>
                  <a:srgbClr val="000000"/>
                </a:solidFill>
                <a:latin typeface="Calibri"/>
                <a:ea typeface="DejaVu Sans"/>
              </a:rPr>
              <a:t>IV. Stage IV </a:t>
            </a:r>
            <a:r>
              <a:rPr b="1" lang="en-US" sz="2400">
                <a:solidFill>
                  <a:srgbClr val="000000"/>
                </a:solidFill>
                <a:latin typeface="Calibri"/>
                <a:ea typeface="Calibri"/>
              </a:rPr>
              <a:t>validations on VegCore database</a:t>
            </a:r>
            <a:endParaRPr/>
          </a:p>
        </p:txBody>
      </p:sp>
      <p:sp>
        <p:nvSpPr>
          <p:cNvPr id="199" name="CustomShape 2"/>
          <p:cNvSpPr/>
          <p:nvPr/>
        </p:nvSpPr>
        <p:spPr>
          <a:xfrm>
            <a:off x="1435680" y="3100680"/>
            <a:ext cx="1482480" cy="1663560"/>
          </a:xfrm>
          <a:prstGeom prst="flowChartMagneticDisk">
            <a:avLst/>
          </a:prstGeom>
          <a:solidFill>
            <a:srgbClr val="c3d69b"/>
          </a:solidFill>
          <a:ln w="9360">
            <a:solidFill>
              <a:srgbClr val="000000"/>
            </a:solidFill>
            <a:round/>
          </a:ln>
        </p:spPr>
      </p:sp>
      <p:sp>
        <p:nvSpPr>
          <p:cNvPr id="200" name="CustomShape 3"/>
          <p:cNvSpPr/>
          <p:nvPr/>
        </p:nvSpPr>
        <p:spPr>
          <a:xfrm>
            <a:off x="1558080" y="3675960"/>
            <a:ext cx="1296720" cy="909720"/>
          </a:xfrm>
          <a:prstGeom prst="rect">
            <a:avLst/>
          </a:prstGeom>
          <a:solidFill>
            <a:srgbClr val="c3d69b"/>
          </a:solidFill>
        </p:spPr>
        <p:txBody>
          <a:bodyPr bIns="45000" lIns="90000" rIns="90000" tIns="45000"/>
          <a:p>
            <a:pPr algn="ctr">
              <a:lnSpc>
                <a:spcPct val="100000"/>
              </a:lnSpc>
            </a:pPr>
            <a:r>
              <a:rPr lang="en-US">
                <a:solidFill>
                  <a:srgbClr val="000000"/>
                </a:solidFill>
                <a:latin typeface="Calibri"/>
                <a:ea typeface="DejaVu Sans"/>
              </a:rPr>
              <a:t>Normalized BIEN3 database</a:t>
            </a:r>
            <a:endParaRPr/>
          </a:p>
        </p:txBody>
      </p:sp>
      <p:sp>
        <p:nvSpPr>
          <p:cNvPr id="201" name="CustomShape 4"/>
          <p:cNvSpPr/>
          <p:nvPr/>
        </p:nvSpPr>
        <p:spPr>
          <a:xfrm>
            <a:off x="5466240" y="3100680"/>
            <a:ext cx="3216960" cy="1663560"/>
          </a:xfrm>
          <a:prstGeom prst="flowChartMagneticDisk">
            <a:avLst/>
          </a:prstGeom>
          <a:solidFill>
            <a:srgbClr val="c3d69b"/>
          </a:solidFill>
          <a:ln w="9360">
            <a:solidFill>
              <a:srgbClr val="000000"/>
            </a:solidFill>
            <a:round/>
          </a:ln>
        </p:spPr>
      </p:sp>
      <p:sp>
        <p:nvSpPr>
          <p:cNvPr id="202" name="CustomShape 5"/>
          <p:cNvSpPr/>
          <p:nvPr/>
        </p:nvSpPr>
        <p:spPr>
          <a:xfrm>
            <a:off x="5577840" y="3675960"/>
            <a:ext cx="2967840" cy="909000"/>
          </a:xfrm>
          <a:prstGeom prst="rect">
            <a:avLst/>
          </a:prstGeom>
          <a:solidFill>
            <a:srgbClr val="c3d69b"/>
          </a:solidFill>
        </p:spPr>
        <p:txBody>
          <a:bodyPr bIns="45000" lIns="90000" rIns="90000" tIns="45000"/>
          <a:p>
            <a:pPr algn="ctr">
              <a:lnSpc>
                <a:spcPct val="100000"/>
              </a:lnSpc>
            </a:pPr>
            <a:r>
              <a:rPr lang="en-US">
                <a:solidFill>
                  <a:srgbClr val="000000"/>
                </a:solidFill>
                <a:latin typeface="Calibri"/>
                <a:ea typeface="Calibri"/>
              </a:rPr>
              <a:t>Normalized BIEN3 database</a:t>
            </a:r>
            <a:endParaRPr/>
          </a:p>
          <a:p>
            <a:pPr algn="ctr">
              <a:lnSpc>
                <a:spcPct val="100000"/>
              </a:lnSpc>
            </a:pPr>
            <a:r>
              <a:rPr lang="en-US">
                <a:solidFill>
                  <a:srgbClr val="000000"/>
                </a:solidFill>
                <a:latin typeface="Calibri"/>
                <a:ea typeface="Calibri"/>
              </a:rPr>
              <a:t>with stage IV derived data</a:t>
            </a:r>
            <a:endParaRPr/>
          </a:p>
        </p:txBody>
      </p:sp>
      <p:sp>
        <p:nvSpPr>
          <p:cNvPr id="203" name="CustomShape 6"/>
          <p:cNvSpPr/>
          <p:nvPr/>
        </p:nvSpPr>
        <p:spPr>
          <a:xfrm>
            <a:off x="3655800" y="3662640"/>
            <a:ext cx="952920" cy="325080"/>
          </a:xfrm>
          <a:prstGeom prst="rightArrow">
            <a:avLst>
              <a:gd fmla="val 50000" name="adj1"/>
              <a:gd fmla="val 50000" name="adj2"/>
            </a:avLst>
          </a:prstGeom>
          <a:solidFill>
            <a:srgbClr val="c3d69b"/>
          </a:solidFill>
          <a:ln w="9360">
            <a:solidFill>
              <a:srgbClr val="000000"/>
            </a:solidFill>
            <a:round/>
          </a:ln>
        </p:spPr>
      </p:sp>
      <p:sp>
        <p:nvSpPr>
          <p:cNvPr id="204" name="CustomShape 7"/>
          <p:cNvSpPr/>
          <p:nvPr/>
        </p:nvSpPr>
        <p:spPr>
          <a:xfrm>
            <a:off x="3148920" y="2468880"/>
            <a:ext cx="2151000" cy="634680"/>
          </a:xfrm>
          <a:prstGeom prst="rect">
            <a:avLst/>
          </a:prstGeom>
          <a:noFill/>
        </p:spPr>
        <p:txBody>
          <a:bodyPr bIns="45000" lIns="90000" rIns="90000" tIns="45000"/>
          <a:p>
            <a:pPr algn="ctr">
              <a:lnSpc>
                <a:spcPct val="100000"/>
              </a:lnSpc>
            </a:pPr>
            <a:r>
              <a:rPr lang="en-US">
                <a:solidFill>
                  <a:srgbClr val="000000"/>
                </a:solidFill>
                <a:latin typeface="Calibri"/>
                <a:ea typeface="DejaVu Sans"/>
              </a:rPr>
              <a:t>Stage IV </a:t>
            </a:r>
            <a:r>
              <a:rPr lang="en-US">
                <a:solidFill>
                  <a:srgbClr val="000000"/>
                </a:solidFill>
                <a:latin typeface="Calibri"/>
                <a:ea typeface="Calibri"/>
              </a:rPr>
              <a:t>validations</a:t>
            </a:r>
            <a:endParaRPr/>
          </a:p>
          <a:p>
            <a:pPr algn="ctr">
              <a:lnSpc>
                <a:spcPct val="100000"/>
              </a:lnSpc>
            </a:pPr>
            <a:r>
              <a:rPr lang="en-US">
                <a:solidFill>
                  <a:srgbClr val="000000"/>
                </a:solidFill>
                <a:latin typeface="Calibri"/>
                <a:ea typeface="Calibri"/>
              </a:rPr>
              <a:t>(database triggers,</a:t>
            </a:r>
            <a:endParaRPr/>
          </a:p>
          <a:p>
            <a:pPr algn="ctr">
              <a:lnSpc>
                <a:spcPct val="100000"/>
              </a:lnSpc>
            </a:pPr>
            <a:r>
              <a:rPr lang="en-US">
                <a:solidFill>
                  <a:srgbClr val="000000"/>
                </a:solidFill>
                <a:latin typeface="Calibri"/>
                <a:ea typeface="Calibri"/>
              </a:rPr>
              <a:t>e.g. homonym detection)</a:t>
            </a:r>
            <a:endParaRPr/>
          </a:p>
        </p:txBody>
      </p:sp>
      <p:sp>
        <p:nvSpPr>
          <p:cNvPr id="205" name="CustomShape 8"/>
          <p:cNvSpPr/>
          <p:nvPr/>
        </p:nvSpPr>
        <p:spPr>
          <a:xfrm>
            <a:off x="754200" y="6049440"/>
            <a:ext cx="8204040" cy="634680"/>
          </a:xfrm>
          <a:prstGeom prst="rect">
            <a:avLst/>
          </a:prstGeom>
          <a:noFill/>
        </p:spPr>
        <p:txBody>
          <a:bodyPr bIns="45000" lIns="90000" rIns="90000" tIns="45000"/>
          <a:p>
            <a:pPr>
              <a:lnSpc>
                <a:spcPct val="100000"/>
              </a:lnSpc>
            </a:pPr>
            <a:r>
              <a:rPr lang="en-US">
                <a:solidFill>
                  <a:srgbClr val="000000"/>
                </a:solidFill>
                <a:latin typeface="Calibri"/>
                <a:ea typeface="DejaVu Sans"/>
              </a:rPr>
              <a:t>Stage IV validations are operations that can be performed more easily as database triggers than as additions to the staging tables</a:t>
            </a:r>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6" name="CustomShape 1"/>
          <p:cNvSpPr/>
          <p:nvPr/>
        </p:nvSpPr>
        <p:spPr>
          <a:xfrm flipH="1" rot="10800000">
            <a:off x="2560320" y="1374840"/>
            <a:ext cx="3378240" cy="1549080"/>
          </a:xfrm>
          <a:prstGeom prst="straightConnector1">
            <a:avLst/>
          </a:prstGeom>
          <a:noFill/>
          <a:ln w="25560">
            <a:solidFill>
              <a:srgbClr val="0000ff"/>
            </a:solidFill>
            <a:round/>
            <a:tailEnd len="med" type="triangle" w="med"/>
          </a:ln>
        </p:spPr>
      </p:sp>
      <p:sp>
        <p:nvSpPr>
          <p:cNvPr id="207" name="CustomShape 2"/>
          <p:cNvSpPr/>
          <p:nvPr/>
        </p:nvSpPr>
        <p:spPr>
          <a:xfrm flipH="1" rot="10800000">
            <a:off x="2569680" y="2742840"/>
            <a:ext cx="3378240" cy="408960"/>
          </a:xfrm>
          <a:prstGeom prst="straightConnector1">
            <a:avLst/>
          </a:prstGeom>
          <a:noFill/>
          <a:ln w="25560">
            <a:solidFill>
              <a:srgbClr val="ff0000"/>
            </a:solidFill>
            <a:round/>
            <a:tailEnd len="med" type="triangle" w="med"/>
          </a:ln>
        </p:spPr>
      </p:sp>
      <p:sp>
        <p:nvSpPr>
          <p:cNvPr id="208" name="CustomShape 3"/>
          <p:cNvSpPr/>
          <p:nvPr/>
        </p:nvSpPr>
        <p:spPr>
          <a:xfrm>
            <a:off x="2570040" y="3372480"/>
            <a:ext cx="3378240" cy="777600"/>
          </a:xfrm>
          <a:prstGeom prst="straightConnector1">
            <a:avLst/>
          </a:prstGeom>
          <a:noFill/>
          <a:ln w="25560">
            <a:solidFill>
              <a:srgbClr val="ff6600"/>
            </a:solidFill>
            <a:round/>
            <a:tailEnd len="med" type="triangle" w="med"/>
          </a:ln>
        </p:spPr>
      </p:sp>
      <p:sp>
        <p:nvSpPr>
          <p:cNvPr id="209" name="CustomShape 4"/>
          <p:cNvSpPr/>
          <p:nvPr/>
        </p:nvSpPr>
        <p:spPr>
          <a:xfrm>
            <a:off x="2570040" y="3524760"/>
            <a:ext cx="3317040" cy="1989720"/>
          </a:xfrm>
          <a:prstGeom prst="straightConnector1">
            <a:avLst/>
          </a:prstGeom>
          <a:noFill/>
          <a:ln w="25560">
            <a:solidFill>
              <a:srgbClr val="008000"/>
            </a:solidFill>
            <a:round/>
            <a:tailEnd len="med" type="triangle" w="med"/>
          </a:ln>
        </p:spPr>
      </p:sp>
      <p:sp>
        <p:nvSpPr>
          <p:cNvPr id="210" name="CustomShape 5"/>
          <p:cNvSpPr/>
          <p:nvPr/>
        </p:nvSpPr>
        <p:spPr>
          <a:xfrm>
            <a:off x="2859840" y="1114560"/>
            <a:ext cx="1908000" cy="909720"/>
          </a:xfrm>
          <a:prstGeom prst="rect">
            <a:avLst/>
          </a:prstGeom>
          <a:noFill/>
        </p:spPr>
        <p:txBody>
          <a:bodyPr bIns="45000" lIns="90000" rIns="90000" tIns="45000"/>
          <a:p>
            <a:pPr algn="ctr">
              <a:lnSpc>
                <a:spcPct val="100000"/>
              </a:lnSpc>
            </a:pPr>
            <a:r>
              <a:rPr lang="en-US">
                <a:solidFill>
                  <a:srgbClr val="000000"/>
                </a:solidFill>
                <a:latin typeface="Calibri"/>
                <a:ea typeface="DejaVu Sans"/>
              </a:rPr>
              <a:t>Transform, compute, aggregate</a:t>
            </a:r>
            <a:endParaRPr/>
          </a:p>
        </p:txBody>
      </p:sp>
      <p:sp>
        <p:nvSpPr>
          <p:cNvPr id="211" name="CustomShape 6"/>
          <p:cNvSpPr/>
          <p:nvPr/>
        </p:nvSpPr>
        <p:spPr>
          <a:xfrm>
            <a:off x="6135480" y="1009800"/>
            <a:ext cx="761040" cy="959760"/>
          </a:xfrm>
          <a:prstGeom prst="foldedCorner">
            <a:avLst>
              <a:gd fmla="val 16667" name="adj"/>
            </a:avLst>
          </a:prstGeom>
          <a:solidFill>
            <a:srgbClr val="c3d69b"/>
          </a:solidFill>
          <a:ln w="9360">
            <a:solidFill>
              <a:srgbClr val="0000ff"/>
            </a:solidFill>
            <a:round/>
          </a:ln>
        </p:spPr>
      </p:sp>
      <p:sp>
        <p:nvSpPr>
          <p:cNvPr id="212" name="CustomShape 7"/>
          <p:cNvSpPr/>
          <p:nvPr/>
        </p:nvSpPr>
        <p:spPr>
          <a:xfrm>
            <a:off x="6135480" y="2355480"/>
            <a:ext cx="1051920" cy="959760"/>
          </a:xfrm>
          <a:prstGeom prst="foldedCorner">
            <a:avLst>
              <a:gd fmla="val 16667" name="adj"/>
            </a:avLst>
          </a:prstGeom>
          <a:solidFill>
            <a:srgbClr val="c3d69b"/>
          </a:solidFill>
          <a:ln w="9360">
            <a:solidFill>
              <a:srgbClr val="ff0000"/>
            </a:solidFill>
            <a:round/>
          </a:ln>
        </p:spPr>
      </p:sp>
      <p:sp>
        <p:nvSpPr>
          <p:cNvPr id="213" name="CustomShape 8"/>
          <p:cNvSpPr/>
          <p:nvPr/>
        </p:nvSpPr>
        <p:spPr>
          <a:xfrm>
            <a:off x="6135480" y="3976560"/>
            <a:ext cx="761040" cy="410400"/>
          </a:xfrm>
          <a:prstGeom prst="foldedCorner">
            <a:avLst>
              <a:gd fmla="val 16667" name="adj"/>
            </a:avLst>
          </a:prstGeom>
          <a:solidFill>
            <a:srgbClr val="c3d69b"/>
          </a:solidFill>
          <a:ln w="9360">
            <a:solidFill>
              <a:srgbClr val="ff6600"/>
            </a:solidFill>
            <a:round/>
          </a:ln>
        </p:spPr>
      </p:sp>
      <p:sp>
        <p:nvSpPr>
          <p:cNvPr id="214" name="CustomShape 9"/>
          <p:cNvSpPr/>
          <p:nvPr/>
        </p:nvSpPr>
        <p:spPr>
          <a:xfrm>
            <a:off x="6135480" y="4924800"/>
            <a:ext cx="1220040" cy="1175760"/>
          </a:xfrm>
          <a:prstGeom prst="foldedCorner">
            <a:avLst>
              <a:gd fmla="val 16667" name="adj"/>
            </a:avLst>
          </a:prstGeom>
          <a:solidFill>
            <a:srgbClr val="c3d69b"/>
          </a:solidFill>
          <a:ln w="9360">
            <a:solidFill>
              <a:srgbClr val="008000"/>
            </a:solidFill>
            <a:round/>
          </a:ln>
        </p:spPr>
      </p:sp>
      <p:sp>
        <p:nvSpPr>
          <p:cNvPr id="215" name="CustomShape 10"/>
          <p:cNvSpPr/>
          <p:nvPr/>
        </p:nvSpPr>
        <p:spPr>
          <a:xfrm>
            <a:off x="5890680" y="170280"/>
            <a:ext cx="1296720" cy="635400"/>
          </a:xfrm>
          <a:prstGeom prst="rect">
            <a:avLst/>
          </a:prstGeom>
          <a:noFill/>
        </p:spPr>
        <p:txBody>
          <a:bodyPr bIns="45000" lIns="90000" rIns="90000" tIns="45000"/>
          <a:p>
            <a:pPr algn="ctr">
              <a:lnSpc>
                <a:spcPct val="100000"/>
              </a:lnSpc>
            </a:pPr>
            <a:r>
              <a:rPr lang="en-US">
                <a:solidFill>
                  <a:srgbClr val="000000"/>
                </a:solidFill>
                <a:latin typeface="Calibri"/>
                <a:ea typeface="DejaVu Sans"/>
              </a:rPr>
              <a:t>Analytical views</a:t>
            </a:r>
            <a:endParaRPr/>
          </a:p>
        </p:txBody>
      </p:sp>
      <p:pic>
        <p:nvPicPr>
          <p:cNvPr descr="" id="216" name="Picture 39"/>
          <p:cNvPicPr/>
          <p:nvPr/>
        </p:nvPicPr>
        <p:blipFill>
          <a:blip r:embed="rId1"/>
          <a:stretch>
            <a:fillRect/>
          </a:stretch>
        </p:blipFill>
        <p:spPr>
          <a:xfrm>
            <a:off x="8035920" y="1165320"/>
            <a:ext cx="799920" cy="801360"/>
          </a:xfrm>
          <a:prstGeom prst="rect">
            <a:avLst/>
          </a:prstGeom>
        </p:spPr>
      </p:pic>
      <p:pic>
        <p:nvPicPr>
          <p:cNvPr descr="" id="217" name="Picture 40"/>
          <p:cNvPicPr/>
          <p:nvPr/>
        </p:nvPicPr>
        <p:blipFill>
          <a:blip r:embed="rId2"/>
          <a:stretch>
            <a:fillRect/>
          </a:stretch>
        </p:blipFill>
        <p:spPr>
          <a:xfrm>
            <a:off x="8060760" y="4924800"/>
            <a:ext cx="838800" cy="838080"/>
          </a:xfrm>
          <a:prstGeom prst="rect">
            <a:avLst/>
          </a:prstGeom>
        </p:spPr>
      </p:pic>
      <p:sp>
        <p:nvSpPr>
          <p:cNvPr id="218" name="CustomShape 11"/>
          <p:cNvSpPr/>
          <p:nvPr/>
        </p:nvSpPr>
        <p:spPr>
          <a:xfrm>
            <a:off x="7759800" y="308880"/>
            <a:ext cx="1296720" cy="361080"/>
          </a:xfrm>
          <a:prstGeom prst="rect">
            <a:avLst/>
          </a:prstGeom>
          <a:noFill/>
        </p:spPr>
        <p:txBody>
          <a:bodyPr bIns="45000" lIns="90000" rIns="90000" tIns="45000"/>
          <a:p>
            <a:pPr algn="ctr">
              <a:lnSpc>
                <a:spcPct val="100000"/>
              </a:lnSpc>
            </a:pPr>
            <a:r>
              <a:rPr lang="en-US">
                <a:solidFill>
                  <a:srgbClr val="000000"/>
                </a:solidFill>
                <a:latin typeface="Calibri"/>
                <a:ea typeface="DejaVu Sans"/>
              </a:rPr>
              <a:t>Users</a:t>
            </a:r>
            <a:endParaRPr/>
          </a:p>
        </p:txBody>
      </p:sp>
      <p:pic>
        <p:nvPicPr>
          <p:cNvPr descr="" id="219" name="Picture 42"/>
          <p:cNvPicPr/>
          <p:nvPr/>
        </p:nvPicPr>
        <p:blipFill>
          <a:blip r:embed="rId3"/>
          <a:stretch>
            <a:fillRect/>
          </a:stretch>
        </p:blipFill>
        <p:spPr>
          <a:xfrm>
            <a:off x="7858800" y="2873160"/>
            <a:ext cx="795240" cy="795240"/>
          </a:xfrm>
          <a:prstGeom prst="rect">
            <a:avLst/>
          </a:prstGeom>
        </p:spPr>
      </p:pic>
      <p:pic>
        <p:nvPicPr>
          <p:cNvPr descr="" id="220" name="Picture 43"/>
          <p:cNvPicPr/>
          <p:nvPr/>
        </p:nvPicPr>
        <p:blipFill>
          <a:blip r:embed="rId4"/>
          <a:stretch>
            <a:fillRect/>
          </a:stretch>
        </p:blipFill>
        <p:spPr>
          <a:xfrm>
            <a:off x="8222760" y="3184200"/>
            <a:ext cx="866880" cy="866880"/>
          </a:xfrm>
          <a:prstGeom prst="rect">
            <a:avLst/>
          </a:prstGeom>
        </p:spPr>
      </p:pic>
      <p:sp>
        <p:nvSpPr>
          <p:cNvPr id="221" name="CustomShape 12"/>
          <p:cNvSpPr/>
          <p:nvPr/>
        </p:nvSpPr>
        <p:spPr>
          <a:xfrm>
            <a:off x="7444440" y="1496160"/>
            <a:ext cx="561240" cy="107640"/>
          </a:xfrm>
          <a:prstGeom prst="rightArrow">
            <a:avLst>
              <a:gd fmla="val 50000" name="adj1"/>
              <a:gd fmla="val 50000" name="adj2"/>
            </a:avLst>
          </a:prstGeom>
          <a:noFill/>
          <a:ln w="9360">
            <a:solidFill>
              <a:srgbClr val="000000"/>
            </a:solidFill>
            <a:round/>
          </a:ln>
        </p:spPr>
      </p:sp>
      <p:sp>
        <p:nvSpPr>
          <p:cNvPr id="222" name="CustomShape 13"/>
          <p:cNvSpPr/>
          <p:nvPr/>
        </p:nvSpPr>
        <p:spPr>
          <a:xfrm rot="1960200">
            <a:off x="7428600" y="3095640"/>
            <a:ext cx="561240" cy="107640"/>
          </a:xfrm>
          <a:prstGeom prst="rightArrow">
            <a:avLst>
              <a:gd fmla="val 50000" name="adj1"/>
              <a:gd fmla="val 50000" name="adj2"/>
            </a:avLst>
          </a:prstGeom>
          <a:noFill/>
          <a:ln w="9360">
            <a:solidFill>
              <a:srgbClr val="000000"/>
            </a:solidFill>
            <a:round/>
          </a:ln>
        </p:spPr>
      </p:sp>
      <p:sp>
        <p:nvSpPr>
          <p:cNvPr id="223" name="CustomShape 14"/>
          <p:cNvSpPr/>
          <p:nvPr/>
        </p:nvSpPr>
        <p:spPr>
          <a:xfrm rot="19536600">
            <a:off x="7423560" y="3873600"/>
            <a:ext cx="561240" cy="107640"/>
          </a:xfrm>
          <a:prstGeom prst="rightArrow">
            <a:avLst>
              <a:gd fmla="val 50000" name="adj1"/>
              <a:gd fmla="val 50000" name="adj2"/>
            </a:avLst>
          </a:prstGeom>
          <a:noFill/>
          <a:ln w="9360">
            <a:solidFill>
              <a:srgbClr val="000000"/>
            </a:solidFill>
            <a:round/>
          </a:ln>
        </p:spPr>
      </p:sp>
      <p:sp>
        <p:nvSpPr>
          <p:cNvPr id="224" name="CustomShape 15"/>
          <p:cNvSpPr/>
          <p:nvPr/>
        </p:nvSpPr>
        <p:spPr>
          <a:xfrm>
            <a:off x="7444440" y="5499720"/>
            <a:ext cx="561240" cy="107640"/>
          </a:xfrm>
          <a:prstGeom prst="rightArrow">
            <a:avLst>
              <a:gd fmla="val 50000" name="adj1"/>
              <a:gd fmla="val 50000" name="adj2"/>
            </a:avLst>
          </a:prstGeom>
          <a:noFill/>
          <a:ln w="9360">
            <a:solidFill>
              <a:srgbClr val="000000"/>
            </a:solidFill>
            <a:round/>
          </a:ln>
        </p:spPr>
      </p:sp>
      <p:sp>
        <p:nvSpPr>
          <p:cNvPr id="225" name="CustomShape 16"/>
          <p:cNvSpPr/>
          <p:nvPr/>
        </p:nvSpPr>
        <p:spPr>
          <a:xfrm>
            <a:off x="183600" y="5504040"/>
            <a:ext cx="5047560" cy="909720"/>
          </a:xfrm>
          <a:prstGeom prst="rect">
            <a:avLst/>
          </a:prstGeom>
          <a:noFill/>
        </p:spPr>
        <p:txBody>
          <a:bodyPr bIns="45000" lIns="90000" rIns="90000" tIns="45000"/>
          <a:p>
            <a:pPr>
              <a:lnSpc>
                <a:spcPct val="100000"/>
              </a:lnSpc>
            </a:pPr>
            <a:r>
              <a:rPr lang="en-US">
                <a:solidFill>
                  <a:srgbClr val="000000"/>
                </a:solidFill>
                <a:latin typeface="Calibri"/>
                <a:ea typeface="DejaVu Sans"/>
              </a:rPr>
              <a:t>Multiple, ad hoc analytical views created for different purposes and different groups of users, each aggregated by a unique set of SQL statements, </a:t>
            </a:r>
            <a:endParaRPr/>
          </a:p>
        </p:txBody>
      </p:sp>
      <p:sp>
        <p:nvSpPr>
          <p:cNvPr id="226" name="CustomShape 17"/>
          <p:cNvSpPr/>
          <p:nvPr/>
        </p:nvSpPr>
        <p:spPr>
          <a:xfrm>
            <a:off x="294120" y="170280"/>
            <a:ext cx="8359920" cy="452520"/>
          </a:xfrm>
          <a:prstGeom prst="rect">
            <a:avLst/>
          </a:prstGeom>
          <a:noFill/>
        </p:spPr>
        <p:txBody>
          <a:bodyPr bIns="45000" lIns="90000" rIns="90000" tIns="45000"/>
          <a:p>
            <a:pPr>
              <a:lnSpc>
                <a:spcPct val="100000"/>
              </a:lnSpc>
            </a:pPr>
            <a:r>
              <a:rPr b="1" lang="en-US" sz="2400">
                <a:solidFill>
                  <a:srgbClr val="000000"/>
                </a:solidFill>
                <a:latin typeface="Calibri"/>
                <a:ea typeface="DejaVu Sans"/>
              </a:rPr>
              <a:t>V. Analytical views</a:t>
            </a:r>
            <a:endParaRPr/>
          </a:p>
        </p:txBody>
      </p:sp>
      <p:sp>
        <p:nvSpPr>
          <p:cNvPr id="227" name="CustomShape 18"/>
          <p:cNvSpPr/>
          <p:nvPr/>
        </p:nvSpPr>
        <p:spPr>
          <a:xfrm>
            <a:off x="427320" y="2538360"/>
            <a:ext cx="1739880" cy="1663560"/>
          </a:xfrm>
          <a:prstGeom prst="flowChartMagneticDisk">
            <a:avLst/>
          </a:prstGeom>
          <a:solidFill>
            <a:srgbClr val="c3d69b"/>
          </a:solidFill>
          <a:ln w="9360">
            <a:solidFill>
              <a:srgbClr val="000000"/>
            </a:solidFill>
            <a:round/>
          </a:ln>
        </p:spPr>
      </p:sp>
      <p:sp>
        <p:nvSpPr>
          <p:cNvPr id="228" name="CustomShape 19"/>
          <p:cNvSpPr/>
          <p:nvPr/>
        </p:nvSpPr>
        <p:spPr>
          <a:xfrm>
            <a:off x="570960" y="3113640"/>
            <a:ext cx="1521720" cy="909720"/>
          </a:xfrm>
          <a:prstGeom prst="rect">
            <a:avLst/>
          </a:prstGeom>
          <a:solidFill>
            <a:srgbClr val="c3d69b"/>
          </a:solidFill>
        </p:spPr>
        <p:txBody>
          <a:bodyPr bIns="45000" lIns="90000" rIns="90000" tIns="45000"/>
          <a:p>
            <a:pPr algn="ctr">
              <a:lnSpc>
                <a:spcPct val="100000"/>
              </a:lnSpc>
            </a:pPr>
            <a:r>
              <a:rPr lang="en-US">
                <a:solidFill>
                  <a:srgbClr val="000000"/>
                </a:solidFill>
                <a:latin typeface="Calibri"/>
                <a:ea typeface="DejaVu Sans"/>
              </a:rPr>
              <a:t>Normalized BIEN3 database</a:t>
            </a:r>
            <a:endParaRPr/>
          </a:p>
        </p:txBody>
      </p:sp>
      <p:sp>
        <p:nvSpPr>
          <p:cNvPr id="229" name="CustomShape 20"/>
          <p:cNvSpPr/>
          <p:nvPr/>
        </p:nvSpPr>
        <p:spPr>
          <a:xfrm>
            <a:off x="570960" y="816840"/>
            <a:ext cx="1995120" cy="909720"/>
          </a:xfrm>
          <a:prstGeom prst="rect">
            <a:avLst/>
          </a:prstGeom>
          <a:solidFill>
            <a:srgbClr val="feffb7"/>
          </a:solidFill>
        </p:spPr>
        <p:txBody>
          <a:bodyPr bIns="45000" lIns="90000" rIns="90000" tIns="45000"/>
          <a:p>
            <a:pPr>
              <a:lnSpc>
                <a:spcPct val="100000"/>
              </a:lnSpc>
            </a:pPr>
            <a:r>
              <a:rPr lang="en-US">
                <a:solidFill>
                  <a:srgbClr val="000000"/>
                </a:solidFill>
                <a:latin typeface="Calibri"/>
                <a:ea typeface="DejaVu Sans"/>
              </a:rPr>
              <a:t>This stage will be handled by Brad,</a:t>
            </a:r>
            <a:endParaRPr/>
          </a:p>
          <a:p>
            <a:pPr>
              <a:lnSpc>
                <a:spcPct val="100000"/>
              </a:lnSpc>
            </a:pPr>
            <a:r>
              <a:rPr lang="en-US">
                <a:solidFill>
                  <a:srgbClr val="000000"/>
                </a:solidFill>
                <a:latin typeface="Calibri"/>
                <a:ea typeface="DejaVu Sans"/>
              </a:rPr>
              <a:t>not Aaron</a:t>
            </a:r>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0" name="CustomShape 1"/>
          <p:cNvSpPr/>
          <p:nvPr/>
        </p:nvSpPr>
        <p:spPr>
          <a:xfrm>
            <a:off x="294120" y="170280"/>
            <a:ext cx="8359920" cy="452520"/>
          </a:xfrm>
          <a:prstGeom prst="rect">
            <a:avLst/>
          </a:prstGeom>
          <a:noFill/>
        </p:spPr>
        <p:txBody>
          <a:bodyPr bIns="45000" lIns="90000" rIns="90000" tIns="45000"/>
          <a:p>
            <a:pPr>
              <a:lnSpc>
                <a:spcPct val="100000"/>
              </a:lnSpc>
            </a:pPr>
            <a:r>
              <a:rPr b="1" lang="en-US" sz="2400">
                <a:solidFill>
                  <a:srgbClr val="000000"/>
                </a:solidFill>
                <a:latin typeface="Calibri"/>
                <a:ea typeface="DejaVu Sans"/>
              </a:rPr>
              <a:t>VI. Points to discuss</a:t>
            </a:r>
            <a:endParaRPr/>
          </a:p>
        </p:txBody>
      </p:sp>
      <p:sp>
        <p:nvSpPr>
          <p:cNvPr id="231" name="CustomShape 2"/>
          <p:cNvSpPr/>
          <p:nvPr/>
        </p:nvSpPr>
        <p:spPr>
          <a:xfrm>
            <a:off x="457200" y="1188720"/>
            <a:ext cx="8044200" cy="3092040"/>
          </a:xfrm>
          <a:prstGeom prst="rect">
            <a:avLst/>
          </a:prstGeom>
          <a:noFill/>
        </p:spPr>
        <p:txBody>
          <a:bodyPr bIns="45000" lIns="90000" rIns="90000" tIns="45000" wrap="none"/>
          <a:p>
            <a:pPr>
              <a:lnSpc>
                <a:spcPct val="120000"/>
              </a:lnSpc>
            </a:pPr>
            <a:r>
              <a:rPr b="1" lang="en-US" sz="2400">
                <a:solidFill>
                  <a:srgbClr val="000000"/>
                </a:solidFill>
                <a:latin typeface="Arial"/>
                <a:ea typeface="DejaVu Sans"/>
              </a:rPr>
              <a:t>• </a:t>
            </a:r>
            <a:r>
              <a:rPr b="1" lang="en-US" sz="2400">
                <a:solidFill>
                  <a:srgbClr val="000000"/>
                </a:solidFill>
                <a:latin typeface="Arial"/>
                <a:ea typeface="DejaVu Sans"/>
              </a:rPr>
              <a:t>Do we prefer stage II or stage IV validations?</a:t>
            </a:r>
            <a:endParaRPr/>
          </a:p>
          <a:p>
            <a:pPr>
              <a:lnSpc>
                <a:spcPct val="120000"/>
              </a:lnSpc>
            </a:pPr>
            <a:r>
              <a:rPr b="1" lang="en-US" sz="2400">
                <a:solidFill>
                  <a:srgbClr val="000000"/>
                </a:solidFill>
                <a:latin typeface="Arial"/>
                <a:ea typeface="DejaVu Sans"/>
              </a:rPr>
              <a:t>• </a:t>
            </a:r>
            <a:r>
              <a:rPr b="1" lang="en-US" sz="2400">
                <a:solidFill>
                  <a:srgbClr val="000000"/>
                </a:solidFill>
                <a:latin typeface="Arial"/>
                <a:ea typeface="DejaVu Sans"/>
              </a:rPr>
              <a:t>Is it important to have the derived columns </a:t>
            </a:r>
            <a:endParaRPr/>
          </a:p>
          <a:p>
            <a:pPr>
              <a:lnSpc>
                <a:spcPct val="120000"/>
              </a:lnSpc>
              <a:buSzPct val="25000"/>
              <a:buFont typeface="StarSymbol"/>
              <a:buChar char="l"/>
            </a:pPr>
            <a:r>
              <a:rPr b="1" lang="en-US" sz="2400">
                <a:solidFill>
                  <a:srgbClr val="000000"/>
                </a:solidFill>
                <a:latin typeface="Arial"/>
                <a:ea typeface="DejaVu Sans"/>
              </a:rPr>
              <a:t>in the staging tables?</a:t>
            </a:r>
            <a:endParaRPr/>
          </a:p>
          <a:p>
            <a:pPr>
              <a:lnSpc>
                <a:spcPct val="120000"/>
              </a:lnSpc>
            </a:pPr>
            <a:r>
              <a:rPr b="1" lang="en-US" sz="2400">
                <a:solidFill>
                  <a:srgbClr val="000000"/>
                </a:solidFill>
                <a:latin typeface="Arial"/>
                <a:ea typeface="DejaVu Sans"/>
              </a:rPr>
              <a:t>• </a:t>
            </a:r>
            <a:r>
              <a:rPr b="1" lang="en-US" sz="2400">
                <a:solidFill>
                  <a:srgbClr val="000000"/>
                </a:solidFill>
                <a:latin typeface="Arial"/>
                <a:ea typeface="DejaVu Sans"/>
              </a:rPr>
              <a:t>Is it important for the database to be able </a:t>
            </a:r>
            <a:endParaRPr/>
          </a:p>
          <a:p>
            <a:pPr>
              <a:lnSpc>
                <a:spcPct val="120000"/>
              </a:lnSpc>
              <a:buSzPct val="25000"/>
              <a:buFont typeface="StarSymbol"/>
              <a:buChar char="l"/>
            </a:pPr>
            <a:r>
              <a:rPr b="1" lang="en-US" sz="2400">
                <a:solidFill>
                  <a:srgbClr val="000000"/>
                </a:solidFill>
                <a:latin typeface="Arial"/>
                <a:ea typeface="DejaVu Sans"/>
              </a:rPr>
              <a:t>to add the derived columns automatically?</a:t>
            </a:r>
            <a:endParaRPr/>
          </a:p>
          <a:p>
            <a:pPr>
              <a:lnSpc>
                <a:spcPct val="120000"/>
              </a:lnSpc>
            </a:pPr>
            <a:r>
              <a:rPr b="1" lang="en-US" sz="2400">
                <a:solidFill>
                  <a:srgbClr val="000000"/>
                </a:solidFill>
                <a:latin typeface="Arial"/>
                <a:ea typeface="DejaVu Sans"/>
              </a:rPr>
              <a:t>• </a:t>
            </a:r>
            <a:r>
              <a:rPr b="1" lang="en-US" sz="2400">
                <a:solidFill>
                  <a:srgbClr val="000000"/>
                </a:solidFill>
                <a:latin typeface="Arial"/>
                <a:ea typeface="DejaVu Sans"/>
              </a:rPr>
              <a:t>Should we allow stage III validations </a:t>
            </a:r>
            <a:endParaRPr/>
          </a:p>
          <a:p>
            <a:pPr>
              <a:lnSpc>
                <a:spcPct val="120000"/>
              </a:lnSpc>
              <a:buSzPct val="25000"/>
              <a:buFont typeface="StarSymbol"/>
              <a:buChar char="l"/>
            </a:pPr>
            <a:r>
              <a:rPr b="1" lang="en-US" sz="2400">
                <a:solidFill>
                  <a:srgbClr val="000000"/>
                </a:solidFill>
                <a:latin typeface="Arial"/>
                <a:ea typeface="DejaVu Sans"/>
              </a:rPr>
              <a:t>during the normalization step?</a:t>
            </a:r>
            <a:endParaRP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